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4" r:id="rId2"/>
    <p:sldId id="256" r:id="rId3"/>
    <p:sldId id="270" r:id="rId4"/>
    <p:sldId id="271" r:id="rId5"/>
    <p:sldId id="272" r:id="rId6"/>
    <p:sldId id="259" r:id="rId7"/>
    <p:sldId id="273" r:id="rId8"/>
    <p:sldId id="263" r:id="rId9"/>
    <p:sldId id="258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66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7" r:id="rId42"/>
    <p:sldId id="306" r:id="rId43"/>
  </p:sldIdLst>
  <p:sldSz cx="12192000" cy="6858000"/>
  <p:notesSz cx="6858000" cy="9144000"/>
  <p:embeddedFontLst>
    <p:embeddedFont>
      <p:font typeface="Barlow" panose="00000500000000000000" pitchFamily="2" charset="0"/>
      <p:regular r:id="rId44"/>
      <p:bold r:id="rId45"/>
      <p:italic r:id="rId46"/>
      <p:boldItalic r:id="rId47"/>
    </p:embeddedFont>
    <p:embeddedFont>
      <p:font typeface="K2D" panose="020B0604020202020204" charset="-34"/>
      <p:regular r:id="rId48"/>
      <p:bold r:id="rId49"/>
      <p:italic r:id="rId50"/>
      <p:boldItalic r:id="rId51"/>
    </p:embeddedFont>
    <p:embeddedFont>
      <p:font typeface="Readex Pro" panose="020B0604020202020204" charset="-78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29A"/>
    <a:srgbClr val="000000"/>
    <a:srgbClr val="E9EBF5"/>
    <a:srgbClr val="CFD5EA"/>
    <a:srgbClr val="1F5CAA"/>
    <a:srgbClr val="CCFFFF"/>
    <a:srgbClr val="00AFEF"/>
    <a:srgbClr val="FFFFFF"/>
    <a:srgbClr val="27ACE3"/>
    <a:srgbClr val="1F5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72" autoAdjust="0"/>
    <p:restoredTop sz="94660"/>
  </p:normalViewPr>
  <p:slideViewPr>
    <p:cSldViewPr snapToGrid="0">
      <p:cViewPr varScale="1">
        <p:scale>
          <a:sx n="63" d="100"/>
          <a:sy n="63" d="100"/>
        </p:scale>
        <p:origin x="172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0C3C4B-7EB0-A799-EF60-7E7B2A1A5D7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889A1F-7953-5C39-8687-FF30BEEED6A0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2EFB534-7696-D26C-4ED3-9370C4BF548C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EBF6C9-F2A0-D7EA-46F2-E2BED25E4EEB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C287AC-3830-D280-1DFB-099F1C622F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61D4A3-C96E-946C-BF56-14B0317E483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FDF354-0251-FE65-2C5F-25380E57F03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6B934B-7F60-9EFE-CEAF-A531BBACD851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AF9606-2A17-830C-304D-88D56EDB1C47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DAA7A-04F6-2616-50B0-A84AF6F98FE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F1CC2D-4F33-60C3-D015-EE4B3346464B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C43A459-4626-2124-180B-282157DA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386F145B-841B-1EA7-87E9-B007B9A5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457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666FBEF-96D4-A728-F979-1B9E3C58461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8E8DD-CE54-0055-2BF7-151D57DF8BD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72301E-8D74-6168-3E37-23F22C232E8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F16EF-BF90-0E2D-8C37-9F7F65B32C5A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C6974A-DD6E-7CB5-8FD4-600450267DC0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196367-A723-A537-EB98-81ACB69748F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66BEA6-14C4-AF23-E4A2-9D451D536F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362F22-F1FE-F284-D164-71325E2FE29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A85AC-B7B7-482A-12B3-980D59815F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F6D7656-F800-D94D-225F-EDD31055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D4C748E-C498-F3D1-FA1A-8DE0452D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13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9E864A0-20A2-BDEB-4706-A5E83DDFA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A90EEE0-CD8C-2ACB-25F9-50BB8997F9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DDDAF3A5-8C80-403E-4204-D45A798228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1442A5B8-CFC4-5FD2-2AD5-A6E2BE31C3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BE5A7E-5F20-6A38-5D19-14DA476864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D97C13-D91F-4682-B432-81FF1B14B49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4DFD5-27A7-C363-7007-2DC193A3EAF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6999E-E9FF-973E-7101-9B1C4199764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6026A7-B4F0-EAA7-6E24-26FFBCA763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F0E9D6-6802-7688-2B57-6C08D5DA59C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658449-E3D8-FD81-A0DE-693514AECD38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B45509-564D-FF36-7D23-E19C5706B85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4F2291-6314-C1AD-04AC-4C2F36AFBCE5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81222-A6F3-0F0F-54F8-3440A58FEE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5F7985F-5BDC-B2DF-EE61-A86912B6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F3C7577-EE0C-2234-C1BF-DA9C643E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3790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55DA46C-D8B6-7CFC-66B8-7CB0661BDC5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0D40A-2E3B-C7A9-C896-AB297CD1D502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772D73-D33F-3CF1-F2EC-3AB49AB0A3E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B7BB71-C74C-F574-53FD-686AF1FFDDB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F3CACD-6A80-FFA4-A1A8-D43F712955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AEB09F-CD5E-7ADC-1B2F-8965E3D7128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64E0D-6262-6968-C324-91B0C29DAE2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ACF565-7282-52D8-2F87-9979EB7D22E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EB52C3-46A3-8597-EB48-A059B972B6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417CD2D-3662-2AA5-03DA-B7DB71FD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176764BE-F724-71A0-BE05-2D8CD35F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2688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E2B706-8307-6ED5-F877-389B0B297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B4C324-3C81-EE05-863B-0BFD10068AD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62863-B89C-435F-F151-714E85DDC0D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D858D0-591A-DB7C-B0CF-EC5885EF6AA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1B9E2AA-8C7B-B434-371B-D07F8E42BC7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048CFE-B19B-7653-369A-1274DDC6A672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54DA6-059E-42E3-D2C2-7CC236D17F7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8C257-C905-714F-8D36-7C4FEA7B101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71E3B6-9344-8EA5-ECCC-B4E2DB489CB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815-B553-E7E3-A420-642D631F85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43C1B86-79CD-A2B3-901F-0E811E86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1990695-EF78-6AB0-E960-0608F2EF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5684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D997C6-547B-2702-8F85-89942F1AB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F876A1-6B11-6FF8-2D84-015F96056B1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A6408-9D66-09C4-41AB-00CC1729D3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018DF-49AD-91F7-0DB0-C9BC1261979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C13370-E7EC-678E-BD5A-DB77AAE1330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15444-C65B-BCB2-0C08-2D44E08572B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2101A3-77ED-E52F-5EB8-690B6987C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94B63-DFC9-1FBB-688F-B4BDE18353A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70B167-68C8-83AC-0439-E32E52CA290E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2CD55A-1C1C-F2FF-326E-E4EDF09609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106D705-167D-4957-B052-389F58C3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B50CB5C-9421-8092-B746-31E9C2F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318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399B61-C397-6E24-154B-55AEE91F3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8885C0-D685-8BA1-0334-F39B9B68D71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DF714-887C-B1B4-0544-F3318FB936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B2670-DCDB-9912-43A9-DB6F7732594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719D13-9667-D80B-8E63-2EAE238785E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5820E4-D785-554F-4A26-439F94DC39C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173FE2-FAF0-8CC7-CB52-0A02CAB31B9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C9A41C-6FE6-99FD-63A0-4F13214472F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355810-09A4-7711-CAE0-3B52F9B0F7A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D61F0-56D5-64BF-42C1-A40A09A1EC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D9E8BE1-8359-B3EB-76B9-E21898BB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8313AA7-7AE7-BBBB-D161-E7992A58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4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A9BD5AE-860A-11DA-EDCF-22268C7C9A8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50682-E7A5-4FC0-F3BE-BB9A232438A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D63CC-5B2D-403A-2D8D-77E5D2B6108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5D36C9-D247-9D20-3BF2-F3349DFE29EF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3E65D7-4824-ED09-532B-9FC7698CEF8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6AB20A-6E3F-4D3A-66A0-FB26AD4A104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847801-603B-FBC5-F985-AE9459E3CD4E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F14B01-E23B-BFC7-B317-7E21D60D518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6432E-6829-4DE3-60A2-6B8BBDC6B4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87C7D7A-D6B4-F348-B4E4-CA33AB53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9648BD2-EBDF-9F5F-296A-DFCA3F0B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31D2F5E-B4B4-4F13-5B40-6B34D4077BF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8C786-22D7-B802-E1CD-F76CACF14CCC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47DAB2-9527-687A-8677-8F0D90CD784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F80466-9EFF-A73A-B6DE-D269BCE066A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3337E1-C74F-3AB9-3062-C33D866163B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12D348-DF45-A829-E72D-196DEC172D7E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F8196-C024-0B7C-46F7-739B24E5DBF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860906-4DB7-35A0-12A0-880FE34D0611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6CDF9-3E97-FB61-7CE7-3D09FA86D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18C02C-39DB-9A5F-95CB-0C3CAB0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4506B3F-1DF2-A2B1-B917-52BD9BA9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61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27B2114-05AD-5B46-042A-74C2E1E114D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12D61D-E589-A35B-EEF9-9C42ABC105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589A6-0D91-BA6C-6308-33240D74B74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0B255F-3EA0-6316-1814-EA69B3A1C94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9C3888-223C-A47F-802D-E01AE026158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AFDAA6-E7FA-2A32-DFA6-F90442ED860C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C1B11-CA57-3325-DD06-C67EE58D7FC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8C3C485-7E6C-D1B8-B245-95DB0F954A97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1F8E9-DA5B-DA41-D6FB-62DFDED23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B773FC-C6DB-8895-F8FB-AC357B5F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ED3E9AD-AE54-8D77-117E-98F95DC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04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85175A-A5CA-FDCD-9D1E-D1E3A5C0861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2AE3C-B845-C37F-3FA3-517EBBCCD80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C2B34-BC37-24CD-CCCC-86C84255F60D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51EC-EB1C-A2F5-191D-39EC3871D7F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6B55C-8A59-6B1B-682C-62AA2B73A47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2AAA9-0C7E-3269-988C-8B585C6196A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2758D9-75FB-A297-C9B0-0046880A091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0FD0A9-AA5C-7D0D-4E1D-5CCB189D948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2D20B6-C339-D112-86D5-A51948B07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1D37C2-EC33-4641-5CD8-DBFCCC5A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F9D2D5D-F42C-AD89-38B2-8E5862B8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086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92E844-1828-0F51-3BFD-DF527D65BF8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0BC67-81A5-AC24-0BB4-9D1D3E835D94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E1EA0-6222-87BA-38C9-866FE8F2830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606771-B50F-5EF5-AF4C-183C88EEC70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8AD8D-BBBE-FFAE-563D-62AF760A44A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63336F-2FD5-E8B2-B179-80665CF8D4BA}"/>
              </a:ext>
            </a:extLst>
          </p:cNvPr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A62A7F-4A0D-8203-BB6A-E6AFE62BD3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49E161-4DC5-D15C-6DAE-AE38C664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DD46289-EAED-BF63-CD78-95A65C49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03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043EC71-5B9E-C0BC-1876-C8F7F39BC54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374B3-12AF-4FD8-DEB7-27010168D059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A7498-F3BC-86B3-1A69-799334B6D0C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C85D92-154D-811A-7CED-746E05BC99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F18A3-B64B-560A-0E4C-FAE23671DD1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87580-3DBD-8257-F1D1-7914462F84C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24CB2-D38F-D098-BA0D-F7AF3FD0DAE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944464-246D-1746-8383-CA6C986DD6C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B468E-C03F-EA5D-3562-3CF0D836AD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DB08078-B43B-9900-A614-EDD1B70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53B98CF-4D09-7334-F10E-AC294939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5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9D4A31-78FB-C50E-E557-1D6A2AB1B39D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77047-2D78-10EA-8B2B-464D363FDA7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B0BADC-EE2D-7AA3-FE84-68EB6BD21ECE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3A035-1495-F2B0-9581-76B6F74E68E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FB4826-5D0F-51B0-8FB3-AF794F93FD9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DA189B-1ADB-AEB4-5954-98C27419F04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D18312-4501-E052-78A4-D56485FF5E5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FB8709-60EF-0C2D-7AE6-97383C28A99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513177-236E-9D57-556A-25BA2A08A5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B60C45-18AD-EA2E-F8C7-09BC10A7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6116A22-46CD-EA17-0317-B3A75C35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9710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628E4E-7D92-2696-C967-238AE8D19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CD306E5-CFB4-AF8E-362E-7264A2EE8FC3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40D7E-4410-6230-80DF-9F48DDD5A2A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71A584-94A8-DB0F-72C3-58733380A87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63D15-A7C4-C136-3C34-D85D43DF91D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ACA2-579F-CD83-86DA-E253A52172C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5BCA61-C1DF-F935-9A58-6E188F2CB05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E80D1-1F87-F099-C499-A6D08F0D1B7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7DD4F89-FFA6-2586-6CFF-BAD9CA9BBED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ADDEC2-86AA-36BA-1460-FC4BE106E1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0BAA20-270C-6BB8-126D-274EA4BC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E3DB167-B4F8-7DE2-3FE9-16BA7DFC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592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77A98-B16D-37D0-150B-AA6EC7793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AAABEF-0466-E8D9-7159-4498725EB23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B4BC4-A4A2-B7AE-36B8-5F8601CBD24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3324B4-3F68-C3A0-CCD5-76223DA44378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AF8661-5038-9FE1-BBA8-946867DADAB0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383C5A-EDBD-9F53-185B-2E7B394F345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A2C68B-0393-7A63-49AA-3FFE7FE14C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CA16E1-AF2D-D0AA-1F01-070BA884ACD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CC7B34-3035-0952-6B45-935B76D988E3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7B063C-9DEE-224B-8FD3-B578122F70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004C0A-B376-851D-1C1F-61573C0B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D28DB7B-FFF4-7151-C18D-3C7D5D9D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9062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F29CC0-A8E3-7B26-83F7-23FD30C83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7CBBB-5BEC-4156-BB0B-762A1656305F}"/>
              </a:ext>
            </a:extLst>
          </p:cNvPr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E0175B-DA75-48B5-9D9D-69732B703EF5}"/>
              </a:ext>
            </a:extLst>
          </p:cNvPr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ADB430-7D50-4978-89C8-6C6EBBB3035E}"/>
                </a:ext>
              </a:extLst>
            </p:cNvPr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>
              <a:extLst>
                <a:ext uri="{FF2B5EF4-FFF2-40B4-BE49-F238E27FC236}">
                  <a16:creationId xmlns:a16="http://schemas.microsoft.com/office/drawing/2014/main" id="{7688F936-0D30-441F-BBA9-66AE32197B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pPr/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F36C960-0DDB-40F7-96C6-0E5E092E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B56B231-F846-4811-B632-4AB4BAA9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250632-77FB-405A-BBE8-9981579CE7EF}"/>
              </a:ext>
            </a:extLst>
          </p:cNvPr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F06559-0D08-475B-BB2B-C2AD79E1EA9A}"/>
              </a:ext>
            </a:extLst>
          </p:cNvPr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2DBFB6-FB51-4349-AD79-DB5E3B289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41078-A544-42D3-8CE7-5F2F115BABE0}"/>
              </a:ext>
            </a:extLst>
          </p:cNvPr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C7F682-0100-EB65-9EF7-68F4E1527F64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B12206D-0D33-F7BF-D5C3-71176B0C507A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958F7DE-9367-1A7B-0471-C642F47C03A3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F2EDA6-9276-E821-1BDA-7B118853E64D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608485"/>
      </p:ext>
    </p:extLst>
  </p:cSld>
  <p:clrMapOvr>
    <a:masterClrMapping/>
  </p:clrMapOvr>
  <p:transition spd="slow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39DEC0-0415-D667-18C3-EEA5AEBABE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4BF315-D1FC-6421-060B-3FFD387F1B1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2D3478F-4D6B-F3FC-93EE-781955B168ED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0E6027-7A58-80A0-C4DE-BD292242A19B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39217D-11B2-EC58-7DB9-670BADCEC0E6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69E2A5B-C398-3A54-39BB-1A10AD77A4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40C400F-3AEE-5C28-4A10-78CBA14078B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79BBA-69C1-570D-F28E-9BB9C6ACBEC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30C32-8749-8F9D-AFB9-200DC55D9965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6664E3-F587-5BFA-8277-C0DDF1B0FB4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F36890-856E-2F7B-8E55-A33B790D7C1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2CBB7-80CC-0503-06CA-B293272E754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49DC9B-DB28-1334-ACD6-A7837974CC5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96B089-ECA6-A22E-B1B3-DEA30DA3A29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CA8C4BA-A884-9E59-FFE3-0B919D00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9B8DE1D-7394-99A3-7495-C14CDDA1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2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6F8249F-933F-27B4-037F-1BE57AC729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D8527-F93B-EB58-7740-2C078C40D098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2B52FF-C488-9746-1718-20EBF7C6F69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1F8AA-07ED-7376-C0C8-2331E007AE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98A477-5FFB-8A7A-8F05-0A80F04AEFB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25ED5-67ED-5B9A-3DCA-1DE0F4C58341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266B7-33A3-424D-B662-BE0A9937A840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86A9F9-4156-B900-5857-6016C3E85FAB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0D5907-9052-863A-8BCC-EF17800E6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F2144C9-292D-3866-E801-4F565FEE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BEA6383-5223-C237-6EF3-C8B51BE5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444"/>
      </p:ext>
    </p:extLst>
  </p:cSld>
  <p:clrMapOvr>
    <a:masterClrMapping/>
  </p:clrMapOvr>
  <p:transition spd="slow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DADA73C-32DA-6364-6627-ED34BFEF2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05A496-97A9-F2E6-5A93-82ED2999180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E9CB3-D945-22DB-F3B1-01E643966ACF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6A3BA-05EA-D4A6-D520-6A0BBE9ACFC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D0D4-C58F-2943-9F96-7367FEA221D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13E83-E883-5D3C-7410-B094E1918C1E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148F3C-F670-4585-6238-F7F73412182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5B6593-3DAF-E642-22A3-B33B2E999E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12E298-D721-FB54-E8B1-308FB365446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E4871-7678-DA84-8689-2F27B59205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13E948E-49EF-8C4E-0898-E98F72B6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5A65652-1FC1-56DE-41BF-70B7E317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286"/>
      </p:ext>
    </p:extLst>
  </p:cSld>
  <p:clrMapOvr>
    <a:masterClrMapping/>
  </p:clrMapOvr>
  <p:transition spd="slow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96C117-0DD7-57D2-DF3E-3C0A174E0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5E8B0A-35A9-1D4F-DB19-BE07791E78F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E1F6B-3A1F-F4AA-B616-B69C903A909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A17A55-6967-1E8F-7303-5303CBD602A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4F218F-2B5C-5125-3565-DD9470D6775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F21373-8291-8606-349F-C9D37F7F42EA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90A1A8-07D6-CC23-110F-A4349C95D83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B2C4FA-6364-1259-35B8-B7538FBAB89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298D622-19A9-9C4F-D8B3-A0B8BACFDA9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D19E43-BFD6-BAEA-5172-CB6E311691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86DB862-383E-AC4E-53C8-05578489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1406AB-9157-BB66-317E-91FF6676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97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6F05EB3-1A18-FFAB-87F4-C3B6F94C3D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B58D15-E021-9409-2BF6-38B866254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05A38DB-2EAE-47C8-9F84-174DA20245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472C8C42-C792-4628-B171-1C30DA52BB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EFF8FA1-B5A4-2A75-DF61-6155775A60B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28A97E-3A14-7BF0-D186-C53734F2598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894450-A56F-CB14-56CE-6BAB4A469F50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DC2765-72E6-0900-A64B-07D9394DE1EE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72BBAE-9F84-4D92-5FC5-6BAC2EBBA3A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D8EF8C-2CE8-32A2-4893-8A1F462F59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64073C-92F4-B219-BB9F-D220B1F1317A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DC2B2F-DD31-C057-140F-8607950C122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099AF-ADE0-F209-43E6-00047303FC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9D6B138-607A-1698-333D-31B07D85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EC58AAA-3CCF-ABE2-A4E2-685132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E6D52DE-4D97-3181-9440-19E31A6CE8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88786B7F-DEAA-9BB7-8BD3-B3780EB61B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3081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948C5E-76A7-F702-69DB-282464E7764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456AD05-D0D5-B566-5464-905D6E126C9B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39BB277-D677-7122-583C-E2DA058F670A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E1A5C2-1028-7EF7-EC88-4F04EC7380D2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2C0C7-F574-E38A-4EB3-08F7967A5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9D78DE-4DE3-2990-85E4-786FD52314B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8D337-520D-D86F-59BE-49A69B9FFC6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4FC1A-E55F-C03B-647D-62C9D227489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F77203-FB16-225E-E2AD-E6F5BFB29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832108-B491-0ED9-0209-DCDB4B879444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E3B44A9-629A-9AFC-6A18-1288714D7213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47E8952C-C96D-E1CF-68EF-C321F558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43BEA4F-EC22-DCD8-2D07-6E96C6A7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740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6" y="0"/>
            <a:ext cx="10029565" cy="1655762"/>
          </a:xfrm>
        </p:spPr>
        <p:txBody>
          <a:bodyPr anchor="ctr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681831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3CFF9A2-77A5-DDEE-8CD5-81FBB071FF6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020D5-F981-3E97-FE5E-ADF3F5D5D67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F97B9-1D92-F527-C77C-03A8413842F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61B76C-9BE8-353C-CE4F-D68CC621DEA4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53315-09D7-5756-C6C6-55FFDDCFE13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79C1E-4CE5-9C79-D05A-E661FD9C1020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7A207F-A3E9-4918-9A39-6AFD5C75AE2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1CAD55-C718-D746-6C4B-AC27D7F9E3C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52AF38-7C96-9660-E7DF-32022B504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98B8E65-85EA-EDA7-0D26-FAB09CE5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AC2544-66BB-6379-48DA-83F16247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2436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407ADE-1691-B221-3DBE-A0668F67DFA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34C1E1A-F6EE-479B-62C5-AAA2AF44D763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F4A6C1-BB6F-E2E1-2B44-FAD2A1B1382F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C836B12-C2E7-7458-8EEF-C0E54C0712FC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2B1A35-3625-44F2-B450-96259B3697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497A08-099F-1B3E-194B-4232B1D060A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BAB25-FCB5-FAAB-5765-8D4ACA9B26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09F01B-7545-EE0B-CCDB-EA38604EB38F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B09E43-1817-D52E-1B93-2D03B69FBBF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40A8E4-7C5F-7F57-1FD7-2B62EB3A0CA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401AA1-7975-3594-DC27-3B15A19D2BF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A1549-5E94-2A55-30E3-4C7A2D1E807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98C5B0-03A7-5383-3EC8-3710BCD5581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E419B5B-7A9D-F950-9502-52863B41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4DAFEAD-AB29-262E-41C9-C3201759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5342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DEB5E8B-9D80-CFB1-EDED-87ECE2CB2B8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F6291E-292F-647B-E93F-CCF3BD97EF4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2A86A-A3D6-70DE-0206-BB773A44427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F733AF-6C3E-C1DE-BF08-4108C35CB05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B7700C-E55C-27FB-89BF-E9B044E9EC3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9A2E08-C471-6D85-4D71-8B7583F204F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8275F7-17A7-2357-D01F-B5A5E3884CF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C96F8B-987B-47C3-DC48-3B2EC5C98BF8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7A3534-0713-475D-C6A5-307770CE20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B70784-4611-F5A4-7D58-DD378AF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7628174-E628-DF34-7A10-83FDFC5D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31271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CEE1D6-0A80-8A7D-310B-2F6B434F47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C110D58-C7C9-AD78-555F-33E02058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1B152-BF7B-A150-5A99-2B451EC38D47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59768-9879-1B7A-B5FA-0DCEFE74D51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889155-4A4A-8DED-164F-8A56C00B8F9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096035-4D5E-EF98-4374-6099861A66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92706-2488-D26C-C54B-F6881C86D05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36761B-1C8C-2A9C-97D2-FD722A844AE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A4366D-2C0B-5E27-DC28-A877427191A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538E5B-E5A0-69DD-94F0-C506BC4743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09C7B13-13FD-9548-48BE-5821DF0A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83063C-B225-E607-FC11-4C67B22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9510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B71F910-DD42-8802-386F-AA27E891E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E269295-E313-A799-7125-41D39E39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B895D-114D-C9C2-A547-220F39E95B3A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61B30F-7B6D-78FB-BD6E-E34AD607BE5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7F6DF5-10A9-DC42-E1E9-D1FA91D6BB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959BFF-8A0A-B338-A74E-37D7F5CED4D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E9E1AD-2113-53D7-8783-10A60D93296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1424EB-91CE-59BF-400F-9BCF3A182E6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99800F-88A1-1EF2-673A-E19EDD4D12A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A7C85-7A63-3F94-A6E0-51FBFB0A62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E5B1EA-BE1C-22C4-8140-1FF7F085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3F5244F-399D-4048-0258-1C4D4345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751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6A66E2-7787-687B-3553-97FAF9109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473B34E-C5A1-D7E2-C692-BFBE5EBD6A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FE12-2689-2DB3-6CB8-E6D662CAE886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6B0CF2-5878-8045-7665-76673B4F71AB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C447DE-39C2-0CF7-466F-6F936D0397D6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166D7-5532-DFCC-4719-A557C504B8F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618045-F14E-9F31-0FA0-0532F46BF46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F28839-2BBD-09C4-84D8-C7BD82D44B55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D9E80B-3CE1-773E-29BB-8B95E6D4543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A3E05-765A-20DC-76C7-1BB18527C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2971456-C6D4-0F38-6B9E-1F35DDA6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720CF9-36DD-EAE0-4DFF-B34E1D72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81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79" r:id="rId3"/>
    <p:sldLayoutId id="2147483652" r:id="rId4"/>
    <p:sldLayoutId id="2147483653" r:id="rId5"/>
    <p:sldLayoutId id="2147483654" r:id="rId6"/>
    <p:sldLayoutId id="2147483677" r:id="rId7"/>
    <p:sldLayoutId id="2147483655" r:id="rId8"/>
    <p:sldLayoutId id="2147483656" r:id="rId9"/>
    <p:sldLayoutId id="2147483657" r:id="rId10"/>
    <p:sldLayoutId id="2147483678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6" r:id="rId17"/>
    <p:sldLayoutId id="2147483674" r:id="rId18"/>
    <p:sldLayoutId id="2147483673" r:id="rId19"/>
    <p:sldLayoutId id="2147483675" r:id="rId20"/>
    <p:sldLayoutId id="2147483676" r:id="rId21"/>
    <p:sldLayoutId id="2147483664" r:id="rId22"/>
    <p:sldLayoutId id="2147483665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dnd.vn/giao-duc-khoa-hoc/nha-truong-quan-doi/tri-tue-nhan-tao-gop-phan-thay-doi-can-ban-cach-thuc-day-va-hoc-834984" TargetMode="External"/><Relationship Id="rId3" Type="http://schemas.openxmlformats.org/officeDocument/2006/relationships/hyperlink" Target="https://edintegrity.biomedcentral.com/" TargetMode="External"/><Relationship Id="rId7" Type="http://schemas.openxmlformats.org/officeDocument/2006/relationships/hyperlink" Target="https://thanhnien.vn/giao-vien-chu-dong-hoc-cach-dung-ai-185250731201211105.htm" TargetMode="External"/><Relationship Id="rId2" Type="http://schemas.openxmlformats.org/officeDocument/2006/relationships/hyperlink" Target="https://www.gse.harvard.edu/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aoduc.net.vn/dua-ai-vao-giang-day-o-bac-pho-thong-la-can-thiet-post252028.gd" TargetMode="External"/><Relationship Id="rId5" Type="http://schemas.openxmlformats.org/officeDocument/2006/relationships/hyperlink" Target="https://baochinhphu.vn/ai-co-hoi-cua-giao-duc-viet-nam-trong-ky-nguyen-vuon-minh-102250522063457927.htm" TargetMode="External"/><Relationship Id="rId4" Type="http://schemas.openxmlformats.org/officeDocument/2006/relationships/hyperlink" Target="https://www.oecd.or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TSave.com_YouTube_CHAT-GPT-TRI-TUE-NHAN-TAO-TAC-DONG-DEN-G_Media_d55xCsg3tIM_002_480p">
            <a:hlinkClick r:id="" action="ppaction://media"/>
            <a:extLst>
              <a:ext uri="{FF2B5EF4-FFF2-40B4-BE49-F238E27FC236}">
                <a16:creationId xmlns:a16="http://schemas.microsoft.com/office/drawing/2014/main" id="{86231682-3470-6479-7ACA-7A4466906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45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2D856-5B97-07D4-4DFB-4F2DD8FE6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AB5F8A-B3DC-DF1A-D03E-0918CF7FC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274320"/>
            <a:ext cx="4467226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3.2 AI TẠO SINH &amp; CÁC ĐẠI DIỆN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E5AFD-92BC-1CA9-99E7-5714875D90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81029" y="1452562"/>
            <a:ext cx="5381626" cy="3952875"/>
          </a:xfrm>
        </p:spPr>
        <p:txBody>
          <a:bodyPr>
            <a:normAutofit/>
          </a:bodyPr>
          <a:lstStyle/>
          <a:p>
            <a:pPr lvl="0"/>
            <a:r>
              <a:rPr lang="vi-VN" sz="2800" dirty="0"/>
              <a:t>o</a:t>
            </a:r>
            <a:r>
              <a:rPr lang="en-US" sz="2800" dirty="0"/>
              <a:t> </a:t>
            </a:r>
            <a:r>
              <a:rPr lang="en-US" sz="2800" b="1" dirty="0"/>
              <a:t>Gemini (Google):</a:t>
            </a:r>
          </a:p>
          <a:p>
            <a:pPr lvl="0"/>
            <a:r>
              <a:rPr lang="en-US" sz="2800" b="1" dirty="0"/>
              <a:t>	</a:t>
            </a:r>
            <a:r>
              <a:rPr lang="en-US" dirty="0"/>
              <a:t>+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(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, code).</a:t>
            </a:r>
          </a:p>
          <a:p>
            <a:pPr lvl="0"/>
            <a:r>
              <a:rPr lang="en-US" dirty="0"/>
              <a:t>	+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 Gemini 2.5 Flash/Pro (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,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).</a:t>
            </a:r>
          </a:p>
          <a:p>
            <a:pPr lvl="0"/>
            <a:r>
              <a:rPr lang="en-US" dirty="0"/>
              <a:t>	+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Google Search/Docs/Gmail,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</a:t>
            </a:r>
          </a:p>
          <a:p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B2C17-5951-B901-45F8-06D3925270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" y="2913282"/>
            <a:ext cx="4467226" cy="165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4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9BAB-45F5-B1E2-D800-ED2058EC6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B843C4-A2FC-3D78-C837-A968D165F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274320"/>
            <a:ext cx="4467226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3.2 AI TẠO SINH &amp; CÁC ĐẠI DIỆN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A3CB15-18DA-DCB0-CABE-3AE80DCE055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81029" y="1452562"/>
            <a:ext cx="5381626" cy="3952875"/>
          </a:xfrm>
        </p:spPr>
        <p:txBody>
          <a:bodyPr>
            <a:normAutofit/>
          </a:bodyPr>
          <a:lstStyle/>
          <a:p>
            <a:pPr lvl="0"/>
            <a:r>
              <a:rPr lang="vi-VN" sz="3200" dirty="0"/>
              <a:t>o</a:t>
            </a:r>
            <a:r>
              <a:rPr lang="en-US" sz="3200" dirty="0"/>
              <a:t> </a:t>
            </a:r>
            <a:r>
              <a:rPr lang="en-US" sz="2800" b="1" dirty="0"/>
              <a:t>Microsoft Copilot:</a:t>
            </a:r>
          </a:p>
          <a:p>
            <a:pPr lvl="0"/>
            <a:r>
              <a:rPr lang="en-US" sz="2800" b="1" dirty="0"/>
              <a:t>	</a:t>
            </a:r>
            <a:r>
              <a:rPr lang="en-US" b="1" dirty="0"/>
              <a:t>+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AI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Windows, M365, GitHub.</a:t>
            </a:r>
          </a:p>
          <a:p>
            <a:pPr lvl="0"/>
            <a:r>
              <a:rPr lang="en-US" dirty="0"/>
              <a:t>	+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,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,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(GitHub Copilot).</a:t>
            </a:r>
          </a:p>
          <a:p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7571B-2D14-7BDE-B72A-E7C52C196B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" y="2733040"/>
            <a:ext cx="2753360" cy="27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4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FF3A-E6FA-9E11-6053-3D1D4DCDF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0BE1C4-0FB9-2325-4B74-B2E51A521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528320"/>
            <a:ext cx="4951730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3.3 HỆ THỐNG HỌC TẬP THÍCH ỨNG</a:t>
            </a:r>
            <a:br>
              <a:rPr lang="en-US" dirty="0"/>
            </a:br>
            <a:r>
              <a:rPr lang="en-US" sz="1800" dirty="0"/>
              <a:t>Khái niệm: Ứng dụng AI để cá nhân hóa trải nghiệm học, liên tục điều chỉnh theo tiến trình của học </a:t>
            </a:r>
            <a:r>
              <a:rPr lang="en-US" sz="1800" dirty="0" err="1"/>
              <a:t>viên</a:t>
            </a:r>
            <a:r>
              <a:rPr lang="en-US" sz="1800" dirty="0"/>
              <a:t>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AE8E5-06FC-0141-2F4B-F53E8AF19D1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81029" y="1452562"/>
            <a:ext cx="5381626" cy="3952875"/>
          </a:xfrm>
        </p:spPr>
        <p:txBody>
          <a:bodyPr>
            <a:normAutofit/>
          </a:bodyPr>
          <a:lstStyle/>
          <a:p>
            <a:pPr lvl="0"/>
            <a:r>
              <a:rPr lang="vi-VN" sz="3200" dirty="0"/>
              <a:t>o </a:t>
            </a:r>
            <a:r>
              <a:rPr lang="en-US" sz="2800" b="1" dirty="0"/>
              <a:t>Duolingo:</a:t>
            </a:r>
          </a:p>
          <a:p>
            <a:pPr lvl="0"/>
            <a:r>
              <a:rPr lang="en-US" sz="2800" b="1" dirty="0"/>
              <a:t>	</a:t>
            </a:r>
            <a:r>
              <a:rPr lang="en-US" b="1" dirty="0"/>
              <a:t>+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40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(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).</a:t>
            </a:r>
          </a:p>
          <a:p>
            <a:pPr lvl="0"/>
            <a:r>
              <a:rPr lang="en-US" dirty="0"/>
              <a:t>	+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: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, </a:t>
            </a:r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/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.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DE38D-5168-641B-4502-85160E03A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55" y="2984389"/>
            <a:ext cx="5768935" cy="32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393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6A128-9F5E-61D2-A92A-2AA0487AE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EABEFC-22F3-8EFC-ACE1-EDA4FDA70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285644"/>
            <a:ext cx="4951730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3.3 HỆ THỐNG HỌC TẬP THÍCH ỨNG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AE52D-2C71-3D88-50F1-DFEAF9A7323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81029" y="1452562"/>
            <a:ext cx="5381626" cy="3952875"/>
          </a:xfrm>
        </p:spPr>
        <p:txBody>
          <a:bodyPr>
            <a:normAutofit/>
          </a:bodyPr>
          <a:lstStyle/>
          <a:p>
            <a:pPr lvl="0"/>
            <a:r>
              <a:rPr lang="vi-VN" sz="3600" dirty="0"/>
              <a:t>o </a:t>
            </a:r>
            <a:r>
              <a:rPr lang="en-US" sz="2800" b="1" dirty="0"/>
              <a:t>ALEKS (</a:t>
            </a:r>
            <a:r>
              <a:rPr lang="en-US" sz="2800" b="1" dirty="0" err="1"/>
              <a:t>Toán</a:t>
            </a:r>
            <a:r>
              <a:rPr lang="en-US" sz="2800" b="1" dirty="0"/>
              <a:t> &amp; </a:t>
            </a:r>
            <a:r>
              <a:rPr lang="en-US" sz="2800" b="1" dirty="0" err="1"/>
              <a:t>Hóa</a:t>
            </a:r>
            <a:r>
              <a:rPr lang="en-US" sz="2800" b="1" dirty="0"/>
              <a:t> </a:t>
            </a:r>
            <a:r>
              <a:rPr lang="en-US" sz="2800" b="1" dirty="0" err="1"/>
              <a:t>học</a:t>
            </a:r>
            <a:r>
              <a:rPr lang="en-US" sz="2800" b="1" dirty="0"/>
              <a:t>):</a:t>
            </a:r>
          </a:p>
          <a:p>
            <a:pPr lvl="0"/>
            <a:r>
              <a:rPr lang="en-US" sz="2800" b="1" dirty="0"/>
              <a:t>	</a:t>
            </a:r>
            <a:r>
              <a:rPr lang="en-US" b="1" dirty="0"/>
              <a:t>+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Lý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	+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: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,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(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thạo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),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.</a:t>
            </a:r>
          </a:p>
          <a:p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24DE4-3822-3EC5-062B-AA41ACD1F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595120"/>
            <a:ext cx="483616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B68E9-6FF5-652F-624F-7AD1AE74F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BBE83-93BD-9947-9F3A-40B3972AD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528320"/>
            <a:ext cx="4951730" cy="2333836"/>
          </a:xfrm>
        </p:spPr>
        <p:txBody>
          <a:bodyPr/>
          <a:lstStyle/>
          <a:p>
            <a:r>
              <a:rPr lang="en-US" dirty="0"/>
              <a:t>3.4 GIA SƯ AI VÀ TRỢ LÝ ẢO</a:t>
            </a:r>
            <a:br>
              <a:rPr lang="en-US" dirty="0"/>
            </a:br>
            <a:r>
              <a:rPr lang="en-US" sz="1800" dirty="0" err="1"/>
              <a:t>Khái</a:t>
            </a:r>
            <a:r>
              <a:rPr lang="en-US" sz="1800" dirty="0"/>
              <a:t> </a:t>
            </a:r>
            <a:r>
              <a:rPr lang="en-US" sz="1800" dirty="0" err="1"/>
              <a:t>niệm</a:t>
            </a:r>
            <a:r>
              <a:rPr lang="en-US" sz="1800" dirty="0"/>
              <a:t>: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ngôn</a:t>
            </a:r>
            <a:r>
              <a:rPr lang="en-US" sz="1800" dirty="0"/>
              <a:t> </a:t>
            </a:r>
            <a:r>
              <a:rPr lang="en-US" sz="1800" dirty="0" err="1"/>
              <a:t>ngữ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tích</a:t>
            </a:r>
            <a:r>
              <a:rPr lang="en-US" sz="1800" dirty="0"/>
              <a:t> </a:t>
            </a:r>
            <a:r>
              <a:rPr lang="en-US" sz="1800" dirty="0" err="1"/>
              <a:t>nhu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tập</a:t>
            </a:r>
            <a:r>
              <a:rPr lang="en-US" sz="1800" dirty="0"/>
              <a:t>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FBF6F4-12D6-47A7-721D-719470F2101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81029" y="1452562"/>
            <a:ext cx="5381626" cy="3952875"/>
          </a:xfrm>
        </p:spPr>
        <p:txBody>
          <a:bodyPr>
            <a:normAutofit/>
          </a:bodyPr>
          <a:lstStyle/>
          <a:p>
            <a:pPr lvl="0"/>
            <a:r>
              <a:rPr lang="vi-VN" sz="3600" dirty="0"/>
              <a:t>o </a:t>
            </a:r>
            <a:r>
              <a:rPr lang="en-US" sz="2800" b="1" dirty="0" err="1"/>
              <a:t>Querium</a:t>
            </a:r>
            <a:r>
              <a:rPr lang="en-US" sz="2800" b="1" dirty="0"/>
              <a:t> (</a:t>
            </a:r>
            <a:r>
              <a:rPr lang="en-US" sz="2800" b="1" dirty="0" err="1"/>
              <a:t>Kỹ</a:t>
            </a:r>
            <a:r>
              <a:rPr lang="en-US" sz="2800" b="1" dirty="0"/>
              <a:t> </a:t>
            </a:r>
            <a:r>
              <a:rPr lang="en-US" sz="2800" b="1" dirty="0" err="1"/>
              <a:t>năng</a:t>
            </a:r>
            <a:r>
              <a:rPr lang="en-US" sz="2800" b="1" dirty="0"/>
              <a:t> STEM):</a:t>
            </a:r>
          </a:p>
          <a:p>
            <a:pPr lvl="0"/>
            <a:r>
              <a:rPr lang="en-US" sz="2800" b="1" dirty="0"/>
              <a:t>	</a:t>
            </a:r>
            <a:r>
              <a:rPr lang="en-US" b="1" dirty="0"/>
              <a:t>+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StepWise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	+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: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(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), Cung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).</a:t>
            </a:r>
          </a:p>
          <a:p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C08A5-1C7D-AB85-882C-348A8F117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" y="3022254"/>
            <a:ext cx="3586479" cy="30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639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69DC-56A3-2482-AEC7-12592600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E606A-03A1-198B-B787-883C4500E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285644"/>
            <a:ext cx="4951730" cy="2333836"/>
          </a:xfrm>
        </p:spPr>
        <p:txBody>
          <a:bodyPr/>
          <a:lstStyle/>
          <a:p>
            <a:r>
              <a:rPr lang="en-US" dirty="0"/>
              <a:t>3.4 GIA SƯ AI VÀ TRỢ LÝ ẢO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20222A-8DE7-89A4-5594-9049E0F515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81028" y="1381442"/>
            <a:ext cx="6006781" cy="4897438"/>
          </a:xfrm>
        </p:spPr>
        <p:txBody>
          <a:bodyPr>
            <a:normAutofit lnSpcReduction="10000"/>
          </a:bodyPr>
          <a:lstStyle/>
          <a:p>
            <a:pPr lvl="0"/>
            <a:r>
              <a:rPr lang="vi-VN" sz="2800" dirty="0"/>
              <a:t>o </a:t>
            </a:r>
            <a:r>
              <a:rPr lang="en-US" sz="2800" b="1" dirty="0" err="1"/>
              <a:t>Trợ</a:t>
            </a:r>
            <a:r>
              <a:rPr lang="en-US" sz="2800" b="1" dirty="0"/>
              <a:t> </a:t>
            </a:r>
            <a:r>
              <a:rPr lang="en-US" sz="2800" b="1" dirty="0" err="1"/>
              <a:t>lý</a:t>
            </a:r>
            <a:r>
              <a:rPr lang="en-US" sz="2800" b="1" dirty="0"/>
              <a:t> </a:t>
            </a:r>
            <a:r>
              <a:rPr lang="en-US" sz="2800" b="1" dirty="0" err="1"/>
              <a:t>ảo</a:t>
            </a:r>
            <a:r>
              <a:rPr lang="en-US" sz="2800" b="1" dirty="0"/>
              <a:t> </a:t>
            </a:r>
            <a:r>
              <a:rPr lang="en-US" sz="2800" b="1" dirty="0" err="1"/>
              <a:t>trong</a:t>
            </a:r>
            <a:r>
              <a:rPr lang="en-US" sz="2800" b="1" dirty="0"/>
              <a:t> LMS (</a:t>
            </a:r>
            <a:r>
              <a:rPr lang="en-US" sz="2800" b="1" dirty="0" err="1"/>
              <a:t>Hệ</a:t>
            </a:r>
            <a:r>
              <a:rPr lang="en-US" sz="2800" b="1" dirty="0"/>
              <a:t> </a:t>
            </a:r>
            <a:r>
              <a:rPr lang="en-US" sz="2800" b="1" dirty="0" err="1"/>
              <a:t>thống</a:t>
            </a:r>
            <a:r>
              <a:rPr lang="en-US" sz="2800" b="1" dirty="0"/>
              <a:t> Quản </a:t>
            </a:r>
            <a:r>
              <a:rPr lang="en-US" sz="2800" b="1" dirty="0" err="1"/>
              <a:t>lý</a:t>
            </a:r>
            <a:r>
              <a:rPr lang="en-US" sz="2800" b="1" dirty="0"/>
              <a:t> Học </a:t>
            </a:r>
            <a:r>
              <a:rPr lang="en-US" sz="2800" b="1" dirty="0" err="1"/>
              <a:t>tập</a:t>
            </a:r>
            <a:r>
              <a:rPr lang="en-US" sz="2800" b="1" dirty="0"/>
              <a:t>):</a:t>
            </a:r>
          </a:p>
          <a:p>
            <a:pPr lvl="0"/>
            <a:r>
              <a:rPr lang="en-US" dirty="0"/>
              <a:t>	+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,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	+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		-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(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,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).</a:t>
            </a:r>
          </a:p>
          <a:p>
            <a:pPr lvl="0"/>
            <a:r>
              <a:rPr lang="en-US" sz="2000" dirty="0"/>
              <a:t>		-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nội</a:t>
            </a:r>
            <a:r>
              <a:rPr lang="en-US" sz="2000" dirty="0"/>
              <a:t> dung </a:t>
            </a:r>
            <a:r>
              <a:rPr lang="en-US" sz="2000" dirty="0" err="1"/>
              <a:t>học</a:t>
            </a:r>
            <a:r>
              <a:rPr lang="en-US" sz="2000" dirty="0"/>
              <a:t>.</a:t>
            </a:r>
          </a:p>
          <a:p>
            <a:pPr lvl="0"/>
            <a:r>
              <a:rPr lang="en-US" sz="2000" dirty="0"/>
              <a:t>		- Liên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nội</a:t>
            </a:r>
            <a:r>
              <a:rPr lang="en-US" sz="2000" dirty="0"/>
              <a:t> dung (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).</a:t>
            </a:r>
          </a:p>
          <a:p>
            <a:pPr lvl="0"/>
            <a:r>
              <a:rPr lang="en-US" sz="2000" dirty="0"/>
              <a:t>		-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đoán</a:t>
            </a:r>
            <a:r>
              <a:rPr lang="en-US" sz="2000" dirty="0"/>
              <a:t> xu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(</a:t>
            </a:r>
            <a:r>
              <a:rPr lang="en-US" sz="2000" dirty="0" err="1"/>
              <a:t>nguy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lực</a:t>
            </a:r>
            <a:r>
              <a:rPr lang="en-US" sz="2000" dirty="0"/>
              <a:t>).</a:t>
            </a:r>
          </a:p>
          <a:p>
            <a:r>
              <a:rPr lang="en-US" sz="2000" dirty="0"/>
              <a:t> 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B6066-72AD-9997-070A-5156686EA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" y="1798320"/>
            <a:ext cx="4337050" cy="43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F2863-39F5-67B0-2FBD-68D8602B9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FF64-EFB6-367E-4149-7E5D9E9D4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4: ỨNG DỤNG TRÍ TUỆ NHÂN TẠO (AI) TRONG GIÁO DỤC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D26FB-CB69-5739-F6E9-60E740A01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1741344"/>
            <a:ext cx="6126480" cy="796491"/>
          </a:xfrm>
        </p:spPr>
        <p:txBody>
          <a:bodyPr>
            <a:noAutofit/>
          </a:bodyPr>
          <a:lstStyle/>
          <a:p>
            <a:r>
              <a:rPr lang="vi-VN" sz="2800" dirty="0"/>
              <a:t>•</a:t>
            </a:r>
            <a:r>
              <a:rPr lang="en-US" sz="2800" dirty="0"/>
              <a:t> </a:t>
            </a:r>
            <a:r>
              <a:rPr lang="en-US" sz="2800" b="1" dirty="0"/>
              <a:t>4.1 </a:t>
            </a:r>
            <a:r>
              <a:rPr lang="en-US" sz="2800" b="1" dirty="0" err="1"/>
              <a:t>Đối</a:t>
            </a:r>
            <a:r>
              <a:rPr lang="en-US" sz="2800" b="1" dirty="0"/>
              <a:t> </a:t>
            </a:r>
            <a:r>
              <a:rPr lang="en-US" sz="2800" b="1" dirty="0" err="1"/>
              <a:t>Với</a:t>
            </a:r>
            <a:r>
              <a:rPr lang="en-US" sz="2800" b="1" dirty="0"/>
              <a:t> Học Sinh/Sinh Viên</a:t>
            </a:r>
          </a:p>
          <a:p>
            <a:r>
              <a:rPr lang="vi-VN" sz="2200" dirty="0"/>
              <a:t>o </a:t>
            </a:r>
            <a:r>
              <a:rPr lang="en-US" sz="2200" b="1" dirty="0"/>
              <a:t>4.1.1 </a:t>
            </a:r>
            <a:r>
              <a:rPr lang="en-US" sz="2200" b="1" dirty="0" err="1"/>
              <a:t>Cá</a:t>
            </a:r>
            <a:r>
              <a:rPr lang="en-US" sz="2200" b="1" dirty="0"/>
              <a:t> </a:t>
            </a:r>
            <a:r>
              <a:rPr lang="en-US" sz="2200" b="1" dirty="0" err="1"/>
              <a:t>Nhân</a:t>
            </a:r>
            <a:r>
              <a:rPr lang="en-US" sz="2200" b="1" dirty="0"/>
              <a:t> </a:t>
            </a:r>
            <a:r>
              <a:rPr lang="en-US" sz="2200" b="1" dirty="0" err="1"/>
              <a:t>Hóa</a:t>
            </a:r>
            <a:r>
              <a:rPr lang="en-US" sz="2200" b="1" dirty="0"/>
              <a:t> </a:t>
            </a:r>
            <a:r>
              <a:rPr lang="en-US" sz="2200" b="1" dirty="0" err="1"/>
              <a:t>Lộ</a:t>
            </a:r>
            <a:r>
              <a:rPr lang="en-US" sz="2200" b="1" dirty="0"/>
              <a:t> </a:t>
            </a:r>
            <a:r>
              <a:rPr lang="en-US" sz="2200" b="1" dirty="0" err="1"/>
              <a:t>Trình</a:t>
            </a:r>
            <a:r>
              <a:rPr lang="en-US" sz="2200" b="1" dirty="0"/>
              <a:t> Học </a:t>
            </a:r>
            <a:r>
              <a:rPr lang="en-US" sz="2200" b="1" dirty="0" err="1"/>
              <a:t>Tập</a:t>
            </a:r>
            <a:endParaRPr lang="en-US" sz="2200" dirty="0"/>
          </a:p>
          <a:p>
            <a:pPr lvl="0"/>
            <a:r>
              <a:rPr lang="en-US" sz="2000" b="1" dirty="0"/>
              <a:t>	+ </a:t>
            </a:r>
            <a:r>
              <a:rPr lang="en-US" sz="2000" b="1" dirty="0" err="1"/>
              <a:t>Điều</a:t>
            </a:r>
            <a:r>
              <a:rPr lang="en-US" sz="2000" b="1" dirty="0"/>
              <a:t> </a:t>
            </a:r>
            <a:r>
              <a:rPr lang="en-US" sz="2000" b="1" dirty="0" err="1"/>
              <a:t>chỉnh</a:t>
            </a:r>
            <a:r>
              <a:rPr lang="en-US" sz="2000" b="1" dirty="0"/>
              <a:t> </a:t>
            </a:r>
            <a:r>
              <a:rPr lang="en-US" sz="2000" b="1" dirty="0" err="1"/>
              <a:t>lộ</a:t>
            </a:r>
            <a:r>
              <a:rPr lang="en-US" sz="2000" b="1" dirty="0"/>
              <a:t> </a:t>
            </a:r>
            <a:r>
              <a:rPr lang="en-US" sz="2000" b="1" dirty="0" err="1"/>
              <a:t>trình</a:t>
            </a:r>
            <a:r>
              <a:rPr lang="en-US" sz="2000" b="1" dirty="0"/>
              <a:t>:</a:t>
            </a:r>
            <a:r>
              <a:rPr lang="en-US" sz="2000" dirty="0"/>
              <a:t> AI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, </a:t>
            </a:r>
            <a:r>
              <a:rPr lang="en-US" sz="2000" dirty="0" err="1"/>
              <a:t>tốc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b="1" dirty="0" err="1"/>
              <a:t>năng</a:t>
            </a:r>
            <a:r>
              <a:rPr lang="en-US" sz="2000" b="1" dirty="0"/>
              <a:t> </a:t>
            </a:r>
            <a:r>
              <a:rPr lang="en-US" sz="2000" b="1" dirty="0" err="1"/>
              <a:t>lực</a:t>
            </a:r>
            <a:r>
              <a:rPr lang="en-US" sz="2000" b="1" dirty="0"/>
              <a:t>, </a:t>
            </a:r>
            <a:r>
              <a:rPr lang="en-US" sz="2000" b="1" dirty="0" err="1"/>
              <a:t>sở</a:t>
            </a:r>
            <a:r>
              <a:rPr lang="en-US" sz="2000" b="1" dirty="0"/>
              <a:t> </a:t>
            </a:r>
            <a:r>
              <a:rPr lang="en-US" sz="2000" b="1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từng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(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DreamBox</a:t>
            </a:r>
            <a:r>
              <a:rPr lang="en-US" sz="2000" dirty="0"/>
              <a:t>, </a:t>
            </a:r>
            <a:r>
              <a:rPr lang="en-US" sz="2000" dirty="0" err="1"/>
              <a:t>Khanmigo</a:t>
            </a:r>
            <a:r>
              <a:rPr lang="en-US" sz="2000" dirty="0"/>
              <a:t>).</a:t>
            </a:r>
          </a:p>
          <a:p>
            <a:pPr lvl="0"/>
            <a:r>
              <a:rPr lang="en-US" sz="2000" b="1" dirty="0"/>
              <a:t>	+ </a:t>
            </a:r>
            <a:r>
              <a:rPr lang="en-US" sz="2000" b="1" dirty="0" err="1"/>
              <a:t>Đề</a:t>
            </a:r>
            <a:r>
              <a:rPr lang="en-US" sz="2000" b="1" dirty="0"/>
              <a:t> </a:t>
            </a:r>
            <a:r>
              <a:rPr lang="en-US" sz="2000" b="1" dirty="0" err="1"/>
              <a:t>xuất</a:t>
            </a:r>
            <a:r>
              <a:rPr lang="en-US" sz="2000" b="1" dirty="0"/>
              <a:t> </a:t>
            </a:r>
            <a:r>
              <a:rPr lang="en-US" sz="2000" b="1" dirty="0" err="1"/>
              <a:t>tài</a:t>
            </a:r>
            <a:r>
              <a:rPr lang="en-US" sz="2000" b="1" dirty="0"/>
              <a:t> </a:t>
            </a:r>
            <a:r>
              <a:rPr lang="en-US" sz="2000" b="1" dirty="0" err="1"/>
              <a:t>nguyên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r>
              <a:rPr lang="en-US" sz="2000" dirty="0"/>
              <a:t>, video, </a:t>
            </a:r>
            <a:r>
              <a:rPr lang="en-US" sz="2000" dirty="0" err="1"/>
              <a:t>khóa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sung </a:t>
            </a:r>
            <a:r>
              <a:rPr lang="en-US" sz="2000" b="1" dirty="0" err="1"/>
              <a:t>phù</a:t>
            </a:r>
            <a:r>
              <a:rPr lang="en-US" sz="2000" b="1" dirty="0"/>
              <a:t> </a:t>
            </a:r>
            <a:r>
              <a:rPr lang="en-US" sz="2000" b="1" dirty="0" err="1"/>
              <a:t>hợp</a:t>
            </a:r>
            <a:r>
              <a:rPr lang="en-US" sz="2000" dirty="0"/>
              <a:t>.</a:t>
            </a:r>
          </a:p>
          <a:p>
            <a:pPr lvl="0"/>
            <a:r>
              <a:rPr lang="en-US" sz="2000" b="1" dirty="0"/>
              <a:t>	+ </a:t>
            </a:r>
            <a:r>
              <a:rPr lang="en-US" sz="2000" b="1" dirty="0" err="1"/>
              <a:t>Tăng</a:t>
            </a:r>
            <a:r>
              <a:rPr lang="en-US" sz="2000" b="1" dirty="0"/>
              <a:t> </a:t>
            </a:r>
            <a:r>
              <a:rPr lang="en-US" sz="2000" b="1" dirty="0" err="1"/>
              <a:t>cường</a:t>
            </a:r>
            <a:r>
              <a:rPr lang="en-US" sz="2000" b="1" dirty="0"/>
              <a:t> </a:t>
            </a:r>
            <a:r>
              <a:rPr lang="en-US" sz="2000" b="1" dirty="0" err="1"/>
              <a:t>tương</a:t>
            </a:r>
            <a:r>
              <a:rPr lang="en-US" sz="2000" b="1" dirty="0"/>
              <a:t> </a:t>
            </a:r>
            <a:r>
              <a:rPr lang="en-US" sz="2000" b="1" dirty="0" err="1"/>
              <a:t>tác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nội</a:t>
            </a:r>
            <a:r>
              <a:rPr lang="en-US" sz="2000" dirty="0"/>
              <a:t> dung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b="1" dirty="0" err="1"/>
              <a:t>thích</a:t>
            </a:r>
            <a:r>
              <a:rPr lang="en-US" sz="2000" b="1" dirty="0"/>
              <a:t> </a:t>
            </a:r>
            <a:r>
              <a:rPr lang="en-US" sz="2000" b="1" dirty="0" err="1"/>
              <a:t>thú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chủ</a:t>
            </a:r>
            <a:r>
              <a:rPr lang="en-US" sz="2000" b="1" dirty="0"/>
              <a:t> </a:t>
            </a:r>
            <a:r>
              <a:rPr lang="en-US" sz="2000" b="1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278F1-C522-EA86-13B4-9250941F5B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11" y="2336800"/>
            <a:ext cx="4284387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835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436DB-3AE7-EBD9-156F-AAF4A5713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0F0E37D-2D24-32F6-D9C1-9DF1EF16E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1741344"/>
            <a:ext cx="6126480" cy="796491"/>
          </a:xfrm>
        </p:spPr>
        <p:txBody>
          <a:bodyPr>
            <a:noAutofit/>
          </a:bodyPr>
          <a:lstStyle/>
          <a:p>
            <a:r>
              <a:rPr lang="vi-VN" sz="2800" dirty="0"/>
              <a:t>•</a:t>
            </a:r>
            <a:r>
              <a:rPr lang="en-US" sz="2800" dirty="0"/>
              <a:t> </a:t>
            </a:r>
            <a:r>
              <a:rPr lang="en-US" sz="2800" b="1" dirty="0"/>
              <a:t>4.1 </a:t>
            </a:r>
            <a:r>
              <a:rPr lang="en-US" sz="2800" b="1" dirty="0" err="1"/>
              <a:t>Đối</a:t>
            </a:r>
            <a:r>
              <a:rPr lang="en-US" sz="2800" b="1" dirty="0"/>
              <a:t> </a:t>
            </a:r>
            <a:r>
              <a:rPr lang="en-US" sz="2800" b="1" dirty="0" err="1"/>
              <a:t>Với</a:t>
            </a:r>
            <a:r>
              <a:rPr lang="en-US" sz="2800" b="1" dirty="0"/>
              <a:t> Học Sinh/Sinh Viên</a:t>
            </a:r>
          </a:p>
          <a:p>
            <a:r>
              <a:rPr lang="vi-VN" sz="2200" dirty="0"/>
              <a:t>o </a:t>
            </a:r>
            <a:r>
              <a:rPr lang="en-US" sz="2400" b="1" dirty="0"/>
              <a:t>4.1.2 Gia </a:t>
            </a:r>
            <a:r>
              <a:rPr lang="en-US" sz="2400" b="1" dirty="0" err="1"/>
              <a:t>Sư</a:t>
            </a:r>
            <a:r>
              <a:rPr lang="en-US" sz="2400" b="1" dirty="0"/>
              <a:t> </a:t>
            </a:r>
            <a:r>
              <a:rPr lang="en-US" sz="2400" b="1" dirty="0" err="1"/>
              <a:t>Ảo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Phản</a:t>
            </a:r>
            <a:r>
              <a:rPr lang="en-US" sz="2400" b="1" dirty="0"/>
              <a:t> </a:t>
            </a:r>
            <a:r>
              <a:rPr lang="en-US" sz="2400" b="1" dirty="0" err="1"/>
              <a:t>Hồi</a:t>
            </a:r>
            <a:r>
              <a:rPr lang="en-US" sz="2400" b="1" dirty="0"/>
              <a:t> </a:t>
            </a:r>
            <a:r>
              <a:rPr lang="en-US" sz="2400" b="1" dirty="0" err="1"/>
              <a:t>Tức</a:t>
            </a:r>
            <a:r>
              <a:rPr lang="en-US" sz="2400" b="1" dirty="0"/>
              <a:t> </a:t>
            </a:r>
            <a:r>
              <a:rPr lang="en-US" sz="2400" b="1" dirty="0" err="1"/>
              <a:t>Thì</a:t>
            </a:r>
            <a:endParaRPr lang="en-US" sz="2400" dirty="0"/>
          </a:p>
          <a:p>
            <a:r>
              <a:rPr lang="en-US" sz="2400" b="1" dirty="0"/>
              <a:t>	</a:t>
            </a:r>
            <a:r>
              <a:rPr lang="en-US" sz="2000" b="1" dirty="0"/>
              <a:t>+ </a:t>
            </a:r>
            <a:r>
              <a:rPr lang="en-US" sz="2000" b="1" dirty="0" err="1"/>
              <a:t>Trả</a:t>
            </a:r>
            <a:r>
              <a:rPr lang="en-US" sz="2000" b="1" dirty="0"/>
              <a:t> </a:t>
            </a:r>
            <a:r>
              <a:rPr lang="en-US" sz="2000" b="1" dirty="0" err="1"/>
              <a:t>lời</a:t>
            </a:r>
            <a:r>
              <a:rPr lang="en-US" sz="2000" b="1" dirty="0"/>
              <a:t> </a:t>
            </a:r>
            <a:r>
              <a:rPr lang="en-US" sz="2000" b="1" dirty="0" err="1"/>
              <a:t>câu</a:t>
            </a:r>
            <a:r>
              <a:rPr lang="en-US" sz="2000" b="1" dirty="0"/>
              <a:t> </a:t>
            </a:r>
            <a:r>
              <a:rPr lang="en-US" sz="2000" b="1" dirty="0" err="1"/>
              <a:t>hỏi</a:t>
            </a:r>
            <a:r>
              <a:rPr lang="en-US" sz="2000" b="1" dirty="0"/>
              <a:t> 24/7:</a:t>
            </a:r>
            <a:r>
              <a:rPr lang="en-US" sz="2000" dirty="0"/>
              <a:t> Chatbot AI (ChatGPT, Gemini)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đáp</a:t>
            </a:r>
            <a:r>
              <a:rPr lang="en-US" sz="2000" dirty="0"/>
              <a:t> </a:t>
            </a:r>
            <a:r>
              <a:rPr lang="en-US" sz="2000" dirty="0" err="1"/>
              <a:t>thắc</a:t>
            </a:r>
            <a:r>
              <a:rPr lang="en-US" sz="2000" dirty="0"/>
              <a:t> </a:t>
            </a:r>
            <a:r>
              <a:rPr lang="en-US" sz="2000" dirty="0" err="1"/>
              <a:t>mắc</a:t>
            </a:r>
            <a:r>
              <a:rPr lang="en-US" sz="2000" dirty="0"/>
              <a:t>, </a:t>
            </a:r>
            <a:r>
              <a:rPr lang="en-US" sz="2000" b="1" dirty="0" err="1"/>
              <a:t>giải</a:t>
            </a:r>
            <a:r>
              <a:rPr lang="en-US" sz="2000" b="1" dirty="0"/>
              <a:t> </a:t>
            </a:r>
            <a:r>
              <a:rPr lang="en-US" sz="2000" b="1" dirty="0" err="1"/>
              <a:t>thích</a:t>
            </a:r>
            <a:r>
              <a:rPr lang="en-US" sz="2000" b="1" dirty="0"/>
              <a:t> </a:t>
            </a:r>
            <a:r>
              <a:rPr lang="en-US" sz="2000" b="1" dirty="0" err="1"/>
              <a:t>khái</a:t>
            </a:r>
            <a:r>
              <a:rPr lang="en-US" sz="2000" b="1" dirty="0"/>
              <a:t> </a:t>
            </a:r>
            <a:r>
              <a:rPr lang="en-US" sz="2000" b="1" dirty="0" err="1"/>
              <a:t>niệm</a:t>
            </a:r>
            <a:r>
              <a:rPr lang="en-US" sz="2000" b="1" dirty="0"/>
              <a:t> </a:t>
            </a:r>
            <a:r>
              <a:rPr lang="en-US" sz="2000" b="1" dirty="0" err="1"/>
              <a:t>phức</a:t>
            </a:r>
            <a:r>
              <a:rPr lang="en-US" sz="2000" b="1" dirty="0"/>
              <a:t> </a:t>
            </a:r>
            <a:r>
              <a:rPr lang="en-US" sz="2000" b="1" dirty="0" err="1"/>
              <a:t>tạp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.</a:t>
            </a:r>
          </a:p>
          <a:p>
            <a:pPr lvl="0"/>
            <a:r>
              <a:rPr lang="en-US" sz="2000" b="1" dirty="0"/>
              <a:t>	+ </a:t>
            </a:r>
            <a:r>
              <a:rPr lang="en-US" sz="2000" b="1" dirty="0" err="1"/>
              <a:t>Phản</a:t>
            </a:r>
            <a:r>
              <a:rPr lang="en-US" sz="2000" b="1" dirty="0"/>
              <a:t> </a:t>
            </a:r>
            <a:r>
              <a:rPr lang="en-US" sz="2000" b="1" dirty="0" err="1"/>
              <a:t>hồi</a:t>
            </a:r>
            <a:r>
              <a:rPr lang="en-US" sz="2000" b="1" dirty="0"/>
              <a:t> </a:t>
            </a:r>
            <a:r>
              <a:rPr lang="en-US" sz="2000" b="1" dirty="0" err="1"/>
              <a:t>ngay</a:t>
            </a:r>
            <a:r>
              <a:rPr lang="en-US" sz="2000" b="1" dirty="0"/>
              <a:t> </a:t>
            </a:r>
            <a:r>
              <a:rPr lang="en-US" sz="2000" b="1" dirty="0" err="1"/>
              <a:t>lập</a:t>
            </a:r>
            <a:r>
              <a:rPr lang="en-US" sz="2000" b="1" dirty="0"/>
              <a:t> </a:t>
            </a:r>
            <a:r>
              <a:rPr lang="en-US" sz="2000" b="1" dirty="0" err="1"/>
              <a:t>tức</a:t>
            </a:r>
            <a:r>
              <a:rPr lang="en-US" sz="2000" b="1" dirty="0"/>
              <a:t>:</a:t>
            </a:r>
            <a:r>
              <a:rPr lang="en-US" sz="2000" dirty="0"/>
              <a:t> Cung </a:t>
            </a:r>
            <a:r>
              <a:rPr lang="en-US" sz="2000" dirty="0" err="1"/>
              <a:t>cấp</a:t>
            </a:r>
            <a:r>
              <a:rPr lang="en-US" sz="2000" dirty="0"/>
              <a:t> </a:t>
            </a:r>
            <a:r>
              <a:rPr lang="en-US" sz="2000" dirty="0" err="1"/>
              <a:t>phản</a:t>
            </a:r>
            <a:r>
              <a:rPr lang="en-US" sz="2000" dirty="0"/>
              <a:t> </a:t>
            </a:r>
            <a:r>
              <a:rPr lang="en-US" sz="2000" dirty="0" err="1"/>
              <a:t>hồi</a:t>
            </a:r>
            <a:r>
              <a:rPr lang="en-US" sz="2000" dirty="0"/>
              <a:t> chi </a:t>
            </a: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b="1" dirty="0" err="1"/>
              <a:t>lỗi</a:t>
            </a:r>
            <a:r>
              <a:rPr lang="en-US" sz="2000" b="1" dirty="0"/>
              <a:t> </a:t>
            </a:r>
            <a:r>
              <a:rPr lang="en-US" sz="2000" b="1" dirty="0" err="1"/>
              <a:t>ngữ</a:t>
            </a:r>
            <a:r>
              <a:rPr lang="en-US" sz="2000" b="1" dirty="0"/>
              <a:t> </a:t>
            </a:r>
            <a:r>
              <a:rPr lang="en-US" sz="2000" b="1" dirty="0" err="1"/>
              <a:t>pháp</a:t>
            </a:r>
            <a:r>
              <a:rPr lang="en-US" sz="2000" b="1" dirty="0"/>
              <a:t>, </a:t>
            </a:r>
            <a:r>
              <a:rPr lang="en-US" sz="2000" b="1" dirty="0" err="1"/>
              <a:t>bước</a:t>
            </a:r>
            <a:r>
              <a:rPr lang="en-US" sz="2000" b="1" dirty="0"/>
              <a:t> </a:t>
            </a:r>
            <a:r>
              <a:rPr lang="en-US" sz="2000" b="1" dirty="0" err="1"/>
              <a:t>giải</a:t>
            </a:r>
            <a:r>
              <a:rPr lang="en-US" sz="2000" b="1" dirty="0"/>
              <a:t> </a:t>
            </a:r>
            <a:r>
              <a:rPr lang="en-US" sz="2000" b="1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chữa</a:t>
            </a:r>
            <a:r>
              <a:rPr lang="en-US" sz="2000" dirty="0"/>
              <a:t> </a:t>
            </a:r>
            <a:r>
              <a:rPr lang="en-US" sz="2000" dirty="0" err="1"/>
              <a:t>kịp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.</a:t>
            </a:r>
          </a:p>
          <a:p>
            <a:pPr lvl="0"/>
            <a:r>
              <a:rPr lang="en-US" sz="2000" b="1" dirty="0"/>
              <a:t>	+ </a:t>
            </a:r>
            <a:r>
              <a:rPr lang="en-US" sz="2000" b="1" dirty="0" err="1"/>
              <a:t>Luyện</a:t>
            </a:r>
            <a:r>
              <a:rPr lang="en-US" sz="2000" b="1" dirty="0"/>
              <a:t> </a:t>
            </a:r>
            <a:r>
              <a:rPr lang="en-US" sz="2000" b="1" dirty="0" err="1"/>
              <a:t>tập</a:t>
            </a:r>
            <a:r>
              <a:rPr lang="en-US" sz="2000" b="1" dirty="0"/>
              <a:t> </a:t>
            </a:r>
            <a:r>
              <a:rPr lang="en-US" sz="2000" b="1" dirty="0" err="1"/>
              <a:t>kỹ</a:t>
            </a:r>
            <a:r>
              <a:rPr lang="en-US" sz="2000" b="1" dirty="0"/>
              <a:t> </a:t>
            </a:r>
            <a:r>
              <a:rPr lang="en-US" sz="2000" b="1" dirty="0" err="1"/>
              <a:t>năng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(Duolingo, ELSA Speak)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b="1" dirty="0" err="1"/>
              <a:t>cải</a:t>
            </a:r>
            <a:r>
              <a:rPr lang="en-US" sz="2000" b="1" dirty="0"/>
              <a:t> </a:t>
            </a:r>
            <a:r>
              <a:rPr lang="en-US" sz="2000" b="1" dirty="0" err="1"/>
              <a:t>thiện</a:t>
            </a:r>
            <a:r>
              <a:rPr lang="en-US" sz="2000" b="1" dirty="0"/>
              <a:t> </a:t>
            </a:r>
            <a:r>
              <a:rPr lang="en-US" sz="2000" b="1" dirty="0" err="1"/>
              <a:t>giao</a:t>
            </a:r>
            <a:r>
              <a:rPr lang="en-US" sz="2000" b="1" dirty="0"/>
              <a:t> </a:t>
            </a:r>
            <a:r>
              <a:rPr lang="en-US" sz="2000" b="1" dirty="0" err="1"/>
              <a:t>tiếp</a:t>
            </a:r>
            <a:r>
              <a:rPr lang="en-US" sz="2000" dirty="0"/>
              <a:t>.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D954D-86EC-93D8-6CF3-8B899FD2A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685" y="2233955"/>
            <a:ext cx="4321942" cy="28827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5CA3203-C575-5A10-49FA-D365C4F8C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4: ỨNG DỤNG TRÍ TUỆ NHÂN TẠO (AI) TRONG GIÁO DỤC</a:t>
            </a:r>
          </a:p>
        </p:txBody>
      </p:sp>
    </p:spTree>
    <p:extLst>
      <p:ext uri="{BB962C8B-B14F-4D97-AF65-F5344CB8AC3E}">
        <p14:creationId xmlns:p14="http://schemas.microsoft.com/office/powerpoint/2010/main" val="290992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6341B-DBC5-4145-1096-EE9B2D13D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9A11B1-1BBD-99E1-02A3-666F474B3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1741344"/>
            <a:ext cx="6634480" cy="796491"/>
          </a:xfrm>
        </p:spPr>
        <p:txBody>
          <a:bodyPr>
            <a:noAutofit/>
          </a:bodyPr>
          <a:lstStyle/>
          <a:p>
            <a:r>
              <a:rPr lang="vi-VN" sz="2800" dirty="0"/>
              <a:t>•</a:t>
            </a:r>
            <a:r>
              <a:rPr lang="en-US" sz="2800" dirty="0"/>
              <a:t> </a:t>
            </a:r>
            <a:r>
              <a:rPr lang="en-US" sz="2800" b="1" dirty="0"/>
              <a:t>4.1 </a:t>
            </a:r>
            <a:r>
              <a:rPr lang="en-US" sz="2800" b="1" dirty="0" err="1"/>
              <a:t>Đối</a:t>
            </a:r>
            <a:r>
              <a:rPr lang="en-US" sz="2800" b="1" dirty="0"/>
              <a:t> </a:t>
            </a:r>
            <a:r>
              <a:rPr lang="en-US" sz="2800" b="1" dirty="0" err="1"/>
              <a:t>Với</a:t>
            </a:r>
            <a:r>
              <a:rPr lang="en-US" sz="2800" b="1" dirty="0"/>
              <a:t> Học Sinh/Sinh Viên</a:t>
            </a:r>
          </a:p>
          <a:p>
            <a:r>
              <a:rPr lang="vi-VN" sz="2400" dirty="0"/>
              <a:t>o </a:t>
            </a:r>
            <a:r>
              <a:rPr lang="en-US" sz="2400" b="1" dirty="0"/>
              <a:t>4.1.3 </a:t>
            </a:r>
            <a:r>
              <a:rPr lang="en-US" sz="2400" b="1" dirty="0" err="1"/>
              <a:t>Hỗ</a:t>
            </a:r>
            <a:r>
              <a:rPr lang="en-US" sz="2400" b="1" dirty="0"/>
              <a:t> </a:t>
            </a:r>
            <a:r>
              <a:rPr lang="en-US" sz="2400" b="1" dirty="0" err="1"/>
              <a:t>Trợ</a:t>
            </a:r>
            <a:r>
              <a:rPr lang="en-US" sz="2400" b="1" dirty="0"/>
              <a:t> </a:t>
            </a:r>
            <a:r>
              <a:rPr lang="en-US" sz="2400" b="1" dirty="0" err="1"/>
              <a:t>Tiếp</a:t>
            </a:r>
            <a:r>
              <a:rPr lang="en-US" sz="2400" b="1" dirty="0"/>
              <a:t> </a:t>
            </a:r>
            <a:r>
              <a:rPr lang="en-US" sz="2400" b="1" dirty="0" err="1"/>
              <a:t>Cận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Hòa</a:t>
            </a:r>
            <a:r>
              <a:rPr lang="en-US" sz="2400" b="1" dirty="0"/>
              <a:t> </a:t>
            </a:r>
            <a:r>
              <a:rPr lang="en-US" sz="2400" b="1" dirty="0" err="1"/>
              <a:t>Nhập</a:t>
            </a:r>
            <a:endParaRPr lang="en-US" sz="2400" dirty="0"/>
          </a:p>
          <a:p>
            <a:pPr lvl="0"/>
            <a:r>
              <a:rPr lang="en-US" sz="2400" b="1" dirty="0"/>
              <a:t>	</a:t>
            </a:r>
            <a:r>
              <a:rPr lang="en-US" sz="2000" b="1" dirty="0"/>
              <a:t>+ </a:t>
            </a:r>
            <a:r>
              <a:rPr lang="en-US" sz="2000" b="1" dirty="0" err="1"/>
              <a:t>Dịch</a:t>
            </a:r>
            <a:r>
              <a:rPr lang="en-US" sz="2000" b="1" dirty="0"/>
              <a:t> </a:t>
            </a:r>
            <a:r>
              <a:rPr lang="en-US" sz="2000" b="1" dirty="0" err="1"/>
              <a:t>thuật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Phiên</a:t>
            </a:r>
            <a:r>
              <a:rPr lang="en-US" sz="2000" b="1" dirty="0"/>
              <a:t> </a:t>
            </a:r>
            <a:r>
              <a:rPr lang="en-US" sz="2000" b="1" dirty="0" err="1"/>
              <a:t>âm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,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phụ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, </a:t>
            </a:r>
            <a:r>
              <a:rPr lang="en-US" sz="2000" dirty="0" err="1"/>
              <a:t>phiên</a:t>
            </a:r>
            <a:r>
              <a:rPr lang="en-US" sz="2000" dirty="0"/>
              <a:t> </a:t>
            </a:r>
            <a:r>
              <a:rPr lang="en-US" sz="2000" dirty="0" err="1"/>
              <a:t>âm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giảng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, </a:t>
            </a:r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b="1" dirty="0" err="1"/>
              <a:t>học</a:t>
            </a:r>
            <a:r>
              <a:rPr lang="en-US" sz="2000" b="1" dirty="0"/>
              <a:t> </a:t>
            </a:r>
            <a:r>
              <a:rPr lang="en-US" sz="2000" b="1" dirty="0" err="1"/>
              <a:t>sinh</a:t>
            </a:r>
            <a:r>
              <a:rPr lang="en-US" sz="2000" b="1" dirty="0"/>
              <a:t> </a:t>
            </a:r>
            <a:r>
              <a:rPr lang="en-US" sz="2000" b="1" dirty="0" err="1"/>
              <a:t>quốc</a:t>
            </a:r>
            <a:r>
              <a:rPr lang="en-US" sz="2000" b="1" dirty="0"/>
              <a:t> </a:t>
            </a:r>
            <a:r>
              <a:rPr lang="en-US" sz="2000" b="1" dirty="0" err="1"/>
              <a:t>tế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khuyết</a:t>
            </a:r>
            <a:r>
              <a:rPr lang="en-US" sz="2000" b="1" dirty="0"/>
              <a:t> </a:t>
            </a:r>
            <a:r>
              <a:rPr lang="en-US" sz="2000" b="1" dirty="0" err="1"/>
              <a:t>tật</a:t>
            </a:r>
            <a:r>
              <a:rPr lang="en-US" sz="2000" dirty="0"/>
              <a:t>.</a:t>
            </a:r>
          </a:p>
          <a:p>
            <a:pPr lvl="0"/>
            <a:r>
              <a:rPr lang="en-US" sz="2000" b="1" dirty="0"/>
              <a:t>	+ Text-to-Speech &amp; Speech-to-Text: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vấn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giác</a:t>
            </a:r>
            <a:r>
              <a:rPr lang="en-US" sz="2000" dirty="0"/>
              <a:t>/</a:t>
            </a:r>
            <a:r>
              <a:rPr lang="en-US" sz="2000" dirty="0" err="1"/>
              <a:t>thính</a:t>
            </a:r>
            <a:r>
              <a:rPr lang="en-US" sz="2000" dirty="0"/>
              <a:t> </a:t>
            </a:r>
            <a:r>
              <a:rPr lang="en-US" sz="2000" dirty="0" err="1"/>
              <a:t>giác</a:t>
            </a:r>
            <a:r>
              <a:rPr lang="en-US" sz="2000" dirty="0"/>
              <a:t> </a:t>
            </a:r>
            <a:r>
              <a:rPr lang="en-US" sz="2000" b="1" dirty="0" err="1"/>
              <a:t>tiếp</a:t>
            </a:r>
            <a:r>
              <a:rPr lang="en-US" sz="2000" b="1" dirty="0"/>
              <a:t> </a:t>
            </a:r>
            <a:r>
              <a:rPr lang="en-US" sz="2000" b="1" dirty="0" err="1"/>
              <a:t>cận</a:t>
            </a:r>
            <a:r>
              <a:rPr lang="en-US" sz="2000" b="1" dirty="0"/>
              <a:t> </a:t>
            </a:r>
            <a:r>
              <a:rPr lang="en-US" sz="2000" b="1" dirty="0" err="1"/>
              <a:t>thông</a:t>
            </a:r>
            <a:r>
              <a:rPr lang="en-US" sz="2000" b="1" dirty="0"/>
              <a:t> tin </a:t>
            </a:r>
            <a:r>
              <a:rPr lang="en-US" sz="2000" b="1" dirty="0" err="1"/>
              <a:t>dễ</a:t>
            </a:r>
            <a:r>
              <a:rPr lang="en-US" sz="2000" b="1" dirty="0"/>
              <a:t> </a:t>
            </a:r>
            <a:r>
              <a:rPr lang="en-US" sz="2000" b="1" dirty="0" err="1"/>
              <a:t>dàng</a:t>
            </a:r>
            <a:r>
              <a:rPr lang="en-US" sz="2000" dirty="0"/>
              <a:t>.</a:t>
            </a:r>
          </a:p>
          <a:p>
            <a:r>
              <a:rPr lang="vi-VN" sz="2400" dirty="0"/>
              <a:t>o </a:t>
            </a:r>
            <a:r>
              <a:rPr lang="en-US" sz="2400" dirty="0"/>
              <a:t> </a:t>
            </a:r>
            <a:r>
              <a:rPr lang="en-US" sz="2400" b="1" dirty="0"/>
              <a:t>4.1.4 </a:t>
            </a:r>
            <a:r>
              <a:rPr lang="en-US" sz="2400" b="1" dirty="0" err="1"/>
              <a:t>Hỗ</a:t>
            </a:r>
            <a:r>
              <a:rPr lang="en-US" sz="2400" b="1" dirty="0"/>
              <a:t> </a:t>
            </a:r>
            <a:r>
              <a:rPr lang="en-US" sz="2400" b="1" dirty="0" err="1"/>
              <a:t>Trợ</a:t>
            </a:r>
            <a:r>
              <a:rPr lang="en-US" sz="2400" b="1" dirty="0"/>
              <a:t> Học Sinh </a:t>
            </a:r>
            <a:r>
              <a:rPr lang="en-US" sz="2400" b="1" dirty="0" err="1"/>
              <a:t>Khuyết</a:t>
            </a:r>
            <a:r>
              <a:rPr lang="en-US" sz="2400" b="1" dirty="0"/>
              <a:t> </a:t>
            </a:r>
            <a:r>
              <a:rPr lang="en-US" sz="2400" b="1" dirty="0" err="1"/>
              <a:t>Tật</a:t>
            </a:r>
            <a:r>
              <a:rPr lang="en-US" sz="2400" b="1" dirty="0"/>
              <a:t> Học</a:t>
            </a:r>
            <a:endParaRPr lang="en-US" sz="2400" dirty="0"/>
          </a:p>
          <a:p>
            <a:pPr lvl="0"/>
            <a:r>
              <a:rPr lang="en-US" sz="2400" b="1" dirty="0"/>
              <a:t>	</a:t>
            </a:r>
            <a:r>
              <a:rPr lang="en-US" sz="2000" b="1" dirty="0" err="1"/>
              <a:t>Phân</a:t>
            </a:r>
            <a:r>
              <a:rPr lang="en-US" sz="2000" b="1" dirty="0"/>
              <a:t> </a:t>
            </a:r>
            <a:r>
              <a:rPr lang="en-US" sz="2000" b="1" dirty="0" err="1"/>
              <a:t>tích</a:t>
            </a:r>
            <a:r>
              <a:rPr lang="en-US" sz="2000" b="1" dirty="0"/>
              <a:t> </a:t>
            </a:r>
            <a:r>
              <a:rPr lang="en-US" sz="2000" b="1" dirty="0" err="1"/>
              <a:t>học</a:t>
            </a:r>
            <a:r>
              <a:rPr lang="en-US" sz="2000" b="1" dirty="0"/>
              <a:t> </a:t>
            </a:r>
            <a:r>
              <a:rPr lang="en-US" sz="2000" b="1" dirty="0" err="1"/>
              <a:t>tập</a:t>
            </a:r>
            <a:r>
              <a:rPr lang="en-US" sz="2000" b="1" dirty="0"/>
              <a:t> </a:t>
            </a:r>
            <a:r>
              <a:rPr lang="en-US" sz="2000" b="1" dirty="0" err="1"/>
              <a:t>đặc</a:t>
            </a:r>
            <a:r>
              <a:rPr lang="en-US" sz="2000" b="1" dirty="0"/>
              <a:t> </a:t>
            </a:r>
            <a:r>
              <a:rPr lang="en-US" sz="2000" b="1" dirty="0" err="1"/>
              <a:t>biệt</a:t>
            </a:r>
            <a:r>
              <a:rPr lang="en-US" sz="2000" b="1" dirty="0"/>
              <a:t>:</a:t>
            </a:r>
            <a:r>
              <a:rPr lang="en-US" sz="2000" dirty="0"/>
              <a:t> AI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(</a:t>
            </a:r>
            <a:r>
              <a:rPr lang="en-US" sz="2000" dirty="0" err="1"/>
              <a:t>chứng</a:t>
            </a:r>
            <a:r>
              <a:rPr lang="en-US" sz="2000" dirty="0"/>
              <a:t> </a:t>
            </a:r>
            <a:r>
              <a:rPr lang="en-US" sz="2000" dirty="0" err="1"/>
              <a:t>khó</a:t>
            </a:r>
            <a:r>
              <a:rPr lang="en-US" sz="2000" dirty="0"/>
              <a:t> </a:t>
            </a:r>
            <a:r>
              <a:rPr lang="en-US" sz="2000" dirty="0" err="1"/>
              <a:t>đọc</a:t>
            </a:r>
            <a:r>
              <a:rPr lang="en-US" sz="2000" dirty="0"/>
              <a:t>,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kỷ</a:t>
            </a:r>
            <a:r>
              <a:rPr lang="en-US" sz="2000" dirty="0"/>
              <a:t>)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phông</a:t>
            </a:r>
            <a:r>
              <a:rPr lang="en-US" sz="2000" dirty="0"/>
              <a:t> </a:t>
            </a:r>
            <a:r>
              <a:rPr lang="en-US" sz="2000" dirty="0" err="1"/>
              <a:t>chữ</a:t>
            </a:r>
            <a:r>
              <a:rPr lang="en-US" sz="2000" dirty="0"/>
              <a:t>, </a:t>
            </a:r>
            <a:r>
              <a:rPr lang="en-US" sz="2000" dirty="0" err="1"/>
              <a:t>tốc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,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cung</a:t>
            </a:r>
            <a:r>
              <a:rPr lang="en-US" sz="2000" dirty="0"/>
              <a:t> </a:t>
            </a:r>
            <a:r>
              <a:rPr lang="en-US" sz="2000" dirty="0" err="1"/>
              <a:t>cấp</a:t>
            </a:r>
            <a:r>
              <a:rPr lang="en-US" sz="2000" dirty="0"/>
              <a:t> </a:t>
            </a:r>
            <a:r>
              <a:rPr lang="en-US" sz="2000" b="1" dirty="0" err="1"/>
              <a:t>công</a:t>
            </a:r>
            <a:r>
              <a:rPr lang="en-US" sz="2000" b="1" dirty="0"/>
              <a:t> </a:t>
            </a:r>
            <a:r>
              <a:rPr lang="en-US" sz="2000" b="1" dirty="0" err="1"/>
              <a:t>cụ</a:t>
            </a:r>
            <a:r>
              <a:rPr lang="en-US" sz="2000" b="1" dirty="0"/>
              <a:t> </a:t>
            </a:r>
            <a:r>
              <a:rPr lang="en-US" sz="2000" b="1" dirty="0" err="1"/>
              <a:t>hỗ</a:t>
            </a:r>
            <a:r>
              <a:rPr lang="en-US" sz="2000" b="1" dirty="0"/>
              <a:t> </a:t>
            </a:r>
            <a:r>
              <a:rPr lang="en-US" sz="2000" b="1" dirty="0" err="1"/>
              <a:t>trợ</a:t>
            </a:r>
            <a:r>
              <a:rPr lang="en-US" sz="2000" b="1" dirty="0"/>
              <a:t> </a:t>
            </a:r>
            <a:r>
              <a:rPr lang="en-US" sz="2000" b="1" dirty="0" err="1"/>
              <a:t>chuyên</a:t>
            </a:r>
            <a:r>
              <a:rPr lang="en-US" sz="2000" b="1" dirty="0"/>
              <a:t> </a:t>
            </a:r>
            <a:r>
              <a:rPr lang="en-US" sz="2000" b="1" dirty="0" err="1"/>
              <a:t>biệt</a:t>
            </a:r>
            <a:r>
              <a:rPr lang="en-US" sz="2000" dirty="0"/>
              <a:t>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54B9F-99A9-D26C-BAA0-E04B8A0F0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80" y="2537835"/>
            <a:ext cx="4046367" cy="26958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60A6FEF-1CB5-CD92-8688-2D18B5676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4: ỨNG DỤNG TRÍ TUỆ NHÂN TẠO (AI) TRONG GIÁO DỤC</a:t>
            </a:r>
          </a:p>
        </p:txBody>
      </p:sp>
    </p:spTree>
    <p:extLst>
      <p:ext uri="{BB962C8B-B14F-4D97-AF65-F5344CB8AC3E}">
        <p14:creationId xmlns:p14="http://schemas.microsoft.com/office/powerpoint/2010/main" val="8562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8305-EC42-442B-8AFD-482E963D4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10038C-8263-B25D-B62F-277AB958E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9" y="2541819"/>
            <a:ext cx="4587140" cy="25808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CD791A-D981-D848-BD32-1D2866498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4: ỨNG DỤNG TRÍ TUỆ NHÂN TẠO (AI) TRONG GIÁO DỤC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B3A2B2A-C149-931B-7BEE-5D899AB57501}"/>
              </a:ext>
            </a:extLst>
          </p:cNvPr>
          <p:cNvSpPr txBox="1">
            <a:spLocks/>
          </p:cNvSpPr>
          <p:nvPr/>
        </p:nvSpPr>
        <p:spPr>
          <a:xfrm>
            <a:off x="5262880" y="1592928"/>
            <a:ext cx="6407484" cy="7964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/>
              <a:t>• </a:t>
            </a:r>
            <a:r>
              <a:rPr lang="en-US" sz="2800" b="1"/>
              <a:t>4.2 Đối Với Giáo Viên/Giảng Viên</a:t>
            </a:r>
            <a:endParaRPr lang="en-US" sz="2800"/>
          </a:p>
          <a:p>
            <a:r>
              <a:rPr lang="vi-VN" sz="2400"/>
              <a:t>o </a:t>
            </a:r>
            <a:r>
              <a:rPr lang="en-US" sz="2400" b="1"/>
              <a:t>4.2.1 Hỗ Trợ Giảng Dạy và Sáng Tạo Nội Dung</a:t>
            </a:r>
            <a:endParaRPr lang="en-US" sz="2400"/>
          </a:p>
          <a:p>
            <a:r>
              <a:rPr lang="en-US" sz="2000" b="1"/>
              <a:t>	+ Thiết kế bài giảng:</a:t>
            </a:r>
            <a:r>
              <a:rPr lang="en-US" sz="2000"/>
              <a:t> Gợi ý cấu trúc, tài liệu, tạo slide bài giảng cơ bản, giúp </a:t>
            </a:r>
            <a:r>
              <a:rPr lang="en-US" sz="2000" b="1"/>
              <a:t>tiết kiệm thời gian</a:t>
            </a:r>
            <a:r>
              <a:rPr lang="en-US" sz="2000"/>
              <a:t>.</a:t>
            </a:r>
          </a:p>
          <a:p>
            <a:r>
              <a:rPr lang="en-US" sz="2000" b="1"/>
              <a:t>	+ Tạo nội dung đa dạng:</a:t>
            </a:r>
            <a:r>
              <a:rPr lang="en-US" sz="2000"/>
              <a:t> Tạo bộ câu hỏi kiểm tra nhanh, tóm tắt văn bản, tìm ví dụ minh họa.</a:t>
            </a:r>
          </a:p>
          <a:p>
            <a:r>
              <a:rPr lang="en-US" sz="2000" b="1"/>
              <a:t>	+ Hỗ trợ đa phương tiện:</a:t>
            </a:r>
            <a:r>
              <a:rPr lang="en-US" sz="2000"/>
              <a:t> Thêm hiệu ứng, mô phỏng tương tác để bài giảng </a:t>
            </a:r>
            <a:r>
              <a:rPr lang="en-US" sz="2000" b="1"/>
              <a:t>sinh động, thu hút</a:t>
            </a:r>
            <a:r>
              <a:rPr lang="en-US" sz="200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30771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5E41-A1AF-488B-B0BD-65F8B7FDA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2" y="1957752"/>
            <a:ext cx="11205713" cy="1855310"/>
          </a:xfrm>
        </p:spPr>
        <p:txBody>
          <a:bodyPr>
            <a:noAutofit/>
          </a:bodyPr>
          <a:lstStyle/>
          <a:p>
            <a:r>
              <a:rPr lang="en-US" sz="4000" dirty="0"/>
              <a:t>ỨNG DỤNG VÀ TÁC ĐỘNG CỦA TRÍ TUỆ NHÂN TẠO (AI) TRONG LĨNH VỰC GIÁO DỤC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537F2-C3B5-487E-AF04-318467A15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10 – </a:t>
            </a:r>
            <a:r>
              <a:rPr lang="en-US" dirty="0" err="1"/>
              <a:t>Nhóm</a:t>
            </a:r>
            <a:r>
              <a:rPr lang="en-US" dirty="0"/>
              <a:t> 9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4240046-46F4-2B42-8332-C6C1B8DABF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143" y="4900248"/>
            <a:ext cx="11205713" cy="4921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Nguyễn Minh Trang B2508380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Lê Ngọc Bảo Trân B2508381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Huỳnh Minh Trí B2508382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Lê Ngọc Thảo Vy B2508384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Bùi Kim Yến B2508385</a:t>
            </a:r>
          </a:p>
        </p:txBody>
      </p:sp>
    </p:spTree>
    <p:extLst>
      <p:ext uri="{BB962C8B-B14F-4D97-AF65-F5344CB8AC3E}">
        <p14:creationId xmlns:p14="http://schemas.microsoft.com/office/powerpoint/2010/main" val="52087706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2374-C5A3-A7AD-7EAA-091ECAEF7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B38CA5-F3C5-AD61-C368-9ECA50B01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2880" y="1592928"/>
            <a:ext cx="6451600" cy="796491"/>
          </a:xfrm>
        </p:spPr>
        <p:txBody>
          <a:bodyPr>
            <a:noAutofit/>
          </a:bodyPr>
          <a:lstStyle/>
          <a:p>
            <a:r>
              <a:rPr lang="vi-VN" sz="2800" dirty="0"/>
              <a:t>• </a:t>
            </a:r>
            <a:r>
              <a:rPr lang="en-US" sz="2800" b="1" dirty="0"/>
              <a:t>4.2 </a:t>
            </a:r>
            <a:r>
              <a:rPr lang="en-US" sz="2800" b="1" dirty="0" err="1"/>
              <a:t>Đối</a:t>
            </a:r>
            <a:r>
              <a:rPr lang="en-US" sz="2800" b="1" dirty="0"/>
              <a:t> </a:t>
            </a:r>
            <a:r>
              <a:rPr lang="en-US" sz="2800" b="1" dirty="0" err="1"/>
              <a:t>Với</a:t>
            </a:r>
            <a:r>
              <a:rPr lang="en-US" sz="2800" b="1" dirty="0"/>
              <a:t> </a:t>
            </a:r>
            <a:r>
              <a:rPr lang="en-US" sz="2800" b="1" dirty="0" err="1"/>
              <a:t>Giáo</a:t>
            </a:r>
            <a:r>
              <a:rPr lang="en-US" sz="2800" b="1" dirty="0"/>
              <a:t> Viên/</a:t>
            </a:r>
            <a:r>
              <a:rPr lang="en-US" sz="2800" b="1" dirty="0" err="1"/>
              <a:t>Giảng</a:t>
            </a:r>
            <a:r>
              <a:rPr lang="en-US" sz="2800" b="1" dirty="0"/>
              <a:t> Viên</a:t>
            </a:r>
            <a:endParaRPr lang="en-US" sz="2800" dirty="0"/>
          </a:p>
          <a:p>
            <a:r>
              <a:rPr lang="vi-VN" sz="2300" dirty="0"/>
              <a:t>o </a:t>
            </a:r>
            <a:r>
              <a:rPr lang="en-US" sz="2300" b="1" dirty="0"/>
              <a:t>4.2.2 </a:t>
            </a:r>
            <a:r>
              <a:rPr lang="en-US" sz="2300" b="1" dirty="0" err="1"/>
              <a:t>Tự</a:t>
            </a:r>
            <a:r>
              <a:rPr lang="en-US" sz="2300" b="1" dirty="0"/>
              <a:t> </a:t>
            </a:r>
            <a:r>
              <a:rPr lang="en-US" sz="2300" b="1" dirty="0" err="1"/>
              <a:t>Động</a:t>
            </a:r>
            <a:r>
              <a:rPr lang="en-US" sz="2300" b="1" dirty="0"/>
              <a:t> </a:t>
            </a:r>
            <a:r>
              <a:rPr lang="en-US" sz="2300" b="1" dirty="0" err="1"/>
              <a:t>Hóa</a:t>
            </a:r>
            <a:r>
              <a:rPr lang="en-US" sz="2300" b="1" dirty="0"/>
              <a:t> </a:t>
            </a:r>
            <a:r>
              <a:rPr lang="en-US" sz="2300" b="1" dirty="0" err="1"/>
              <a:t>Đánh</a:t>
            </a:r>
            <a:r>
              <a:rPr lang="en-US" sz="2300" b="1" dirty="0"/>
              <a:t> </a:t>
            </a:r>
            <a:r>
              <a:rPr lang="en-US" sz="2300" b="1" dirty="0" err="1"/>
              <a:t>Giá</a:t>
            </a:r>
            <a:r>
              <a:rPr lang="en-US" sz="2300" b="1" dirty="0"/>
              <a:t> </a:t>
            </a:r>
            <a:r>
              <a:rPr lang="en-US" sz="2300" b="1" dirty="0" err="1"/>
              <a:t>và</a:t>
            </a:r>
            <a:r>
              <a:rPr lang="en-US" sz="2300" b="1" dirty="0"/>
              <a:t> Quản Lý</a:t>
            </a:r>
            <a:endParaRPr lang="en-US" sz="2300" dirty="0"/>
          </a:p>
          <a:p>
            <a:pPr lvl="0"/>
            <a:r>
              <a:rPr lang="en-US" sz="2000" b="1" dirty="0"/>
              <a:t>	+ </a:t>
            </a:r>
            <a:r>
              <a:rPr lang="en-US" sz="2000" b="1" dirty="0" err="1"/>
              <a:t>Chấm</a:t>
            </a:r>
            <a:r>
              <a:rPr lang="en-US" sz="2000" b="1" dirty="0"/>
              <a:t> </a:t>
            </a:r>
            <a:r>
              <a:rPr lang="en-US" sz="2000" b="1" dirty="0" err="1"/>
              <a:t>điểm</a:t>
            </a:r>
            <a:r>
              <a:rPr lang="en-US" sz="2000" b="1" dirty="0"/>
              <a:t> </a:t>
            </a:r>
            <a:r>
              <a:rPr lang="en-US" sz="2000" b="1" dirty="0" err="1"/>
              <a:t>tự</a:t>
            </a:r>
            <a:r>
              <a:rPr lang="en-US" sz="2000" b="1" dirty="0"/>
              <a:t> </a:t>
            </a:r>
            <a:r>
              <a:rPr lang="en-US" sz="2000" b="1" dirty="0" err="1"/>
              <a:t>động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chấm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trắc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, </a:t>
            </a:r>
            <a:r>
              <a:rPr lang="en-US" sz="2000" dirty="0" err="1"/>
              <a:t>điền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chỗ</a:t>
            </a:r>
            <a:r>
              <a:rPr lang="en-US" sz="2000" dirty="0"/>
              <a:t> </a:t>
            </a:r>
            <a:r>
              <a:rPr lang="en-US" sz="2000" dirty="0" err="1"/>
              <a:t>trống</a:t>
            </a:r>
            <a:r>
              <a:rPr lang="en-US" sz="2000" dirty="0"/>
              <a:t>,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b="1" dirty="0" err="1"/>
              <a:t>đánh</a:t>
            </a:r>
            <a:r>
              <a:rPr lang="en-US" sz="2000" b="1" dirty="0"/>
              <a:t> </a:t>
            </a:r>
            <a:r>
              <a:rPr lang="en-US" sz="2000" b="1" dirty="0" err="1"/>
              <a:t>giá</a:t>
            </a:r>
            <a:r>
              <a:rPr lang="en-US" sz="2000" b="1" dirty="0"/>
              <a:t> </a:t>
            </a:r>
            <a:r>
              <a:rPr lang="en-US" sz="2000" b="1" dirty="0" err="1"/>
              <a:t>sơ</a:t>
            </a:r>
            <a:r>
              <a:rPr lang="en-US" sz="2000" b="1" dirty="0"/>
              <a:t> </a:t>
            </a:r>
            <a:r>
              <a:rPr lang="en-US" sz="2000" b="1" dirty="0" err="1"/>
              <a:t>bộ</a:t>
            </a:r>
            <a:r>
              <a:rPr lang="en-US" sz="2000" b="1" dirty="0"/>
              <a:t> </a:t>
            </a:r>
            <a:r>
              <a:rPr lang="en-US" sz="2000" b="1" dirty="0" err="1"/>
              <a:t>bài</a:t>
            </a:r>
            <a:r>
              <a:rPr lang="en-US" sz="2000" b="1" dirty="0"/>
              <a:t> </a:t>
            </a:r>
            <a:r>
              <a:rPr lang="en-US" sz="2000" b="1" dirty="0" err="1"/>
              <a:t>luận</a:t>
            </a:r>
            <a:r>
              <a:rPr lang="en-US" sz="2000" dirty="0"/>
              <a:t> (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, </a:t>
            </a:r>
            <a:r>
              <a:rPr lang="en-US" sz="2000" dirty="0" err="1"/>
              <a:t>cấu</a:t>
            </a:r>
            <a:r>
              <a:rPr lang="en-US" sz="2000" dirty="0"/>
              <a:t> </a:t>
            </a:r>
            <a:r>
              <a:rPr lang="en-US" sz="2000" dirty="0" err="1"/>
              <a:t>trúc</a:t>
            </a:r>
            <a:r>
              <a:rPr lang="en-US" sz="2000" dirty="0"/>
              <a:t>).</a:t>
            </a:r>
          </a:p>
          <a:p>
            <a:pPr lvl="0"/>
            <a:r>
              <a:rPr lang="en-US" sz="2000" b="1" dirty="0"/>
              <a:t>	+ </a:t>
            </a:r>
            <a:r>
              <a:rPr lang="en-US" sz="2000" b="1" dirty="0" err="1"/>
              <a:t>Phát</a:t>
            </a:r>
            <a:r>
              <a:rPr lang="en-US" sz="2000" b="1" dirty="0"/>
              <a:t> </a:t>
            </a:r>
            <a:r>
              <a:rPr lang="en-US" sz="2000" b="1" dirty="0" err="1"/>
              <a:t>hiện</a:t>
            </a:r>
            <a:r>
              <a:rPr lang="en-US" sz="2000" b="1" dirty="0"/>
              <a:t> </a:t>
            </a:r>
            <a:r>
              <a:rPr lang="en-US" sz="2000" b="1" dirty="0" err="1"/>
              <a:t>đạo</a:t>
            </a:r>
            <a:r>
              <a:rPr lang="en-US" sz="2000" b="1" dirty="0"/>
              <a:t> </a:t>
            </a:r>
            <a:r>
              <a:rPr lang="en-US" sz="2000" b="1" dirty="0" err="1"/>
              <a:t>văn</a:t>
            </a:r>
            <a:r>
              <a:rPr lang="en-US" sz="2000" b="1" dirty="0"/>
              <a:t>:</a:t>
            </a:r>
            <a:r>
              <a:rPr lang="en-US" sz="2000" dirty="0"/>
              <a:t> Công </a:t>
            </a:r>
            <a:r>
              <a:rPr lang="en-US" sz="2000" dirty="0" err="1"/>
              <a:t>cụ</a:t>
            </a:r>
            <a:r>
              <a:rPr lang="en-US" sz="2000" dirty="0"/>
              <a:t> (Turnitin) so </a:t>
            </a:r>
            <a:r>
              <a:rPr lang="en-US" sz="2000" dirty="0" err="1"/>
              <a:t>sánh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b="1" dirty="0" err="1"/>
              <a:t>đảm</a:t>
            </a:r>
            <a:r>
              <a:rPr lang="en-US" sz="2000" b="1" dirty="0"/>
              <a:t> </a:t>
            </a:r>
            <a:r>
              <a:rPr lang="en-US" sz="2000" b="1" dirty="0" err="1"/>
              <a:t>bảo</a:t>
            </a:r>
            <a:r>
              <a:rPr lang="en-US" sz="2000" b="1" dirty="0"/>
              <a:t> </a:t>
            </a:r>
            <a:r>
              <a:rPr lang="en-US" sz="2000" b="1" dirty="0" err="1"/>
              <a:t>tính</a:t>
            </a:r>
            <a:r>
              <a:rPr lang="en-US" sz="2000" b="1" dirty="0"/>
              <a:t> </a:t>
            </a:r>
            <a:r>
              <a:rPr lang="en-US" sz="2000" b="1" dirty="0" err="1"/>
              <a:t>trung</a:t>
            </a:r>
            <a:r>
              <a:rPr lang="en-US" sz="2000" b="1" dirty="0"/>
              <a:t> </a:t>
            </a:r>
            <a:r>
              <a:rPr lang="en-US" sz="2000" b="1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.</a:t>
            </a:r>
          </a:p>
          <a:p>
            <a:pPr lvl="0"/>
            <a:r>
              <a:rPr lang="en-US" sz="2000" b="1" dirty="0"/>
              <a:t>	+ </a:t>
            </a:r>
            <a:r>
              <a:rPr lang="en-US" sz="2000" b="1" dirty="0" err="1"/>
              <a:t>Phân</a:t>
            </a:r>
            <a:r>
              <a:rPr lang="en-US" sz="2000" b="1" dirty="0"/>
              <a:t> </a:t>
            </a:r>
            <a:r>
              <a:rPr lang="en-US" sz="2000" b="1" dirty="0" err="1"/>
              <a:t>tích</a:t>
            </a:r>
            <a:r>
              <a:rPr lang="en-US" sz="2000" b="1" dirty="0"/>
              <a:t> </a:t>
            </a:r>
            <a:r>
              <a:rPr lang="en-US" sz="2000" b="1" dirty="0" err="1"/>
              <a:t>dữ</a:t>
            </a:r>
            <a:r>
              <a:rPr lang="en-US" sz="2000" b="1" dirty="0"/>
              <a:t> </a:t>
            </a:r>
            <a:r>
              <a:rPr lang="en-US" sz="2000" b="1" dirty="0" err="1"/>
              <a:t>liệu</a:t>
            </a:r>
            <a:r>
              <a:rPr lang="en-US" sz="2000" b="1" dirty="0"/>
              <a:t> </a:t>
            </a:r>
            <a:r>
              <a:rPr lang="en-US" sz="2000" b="1" dirty="0" err="1"/>
              <a:t>học</a:t>
            </a:r>
            <a:r>
              <a:rPr lang="en-US" sz="2000" b="1" dirty="0"/>
              <a:t> </a:t>
            </a:r>
            <a:r>
              <a:rPr lang="en-US" sz="2000" b="1" dirty="0" err="1"/>
              <a:t>tập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sớm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nguy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gặp</a:t>
            </a:r>
            <a:r>
              <a:rPr lang="en-US" sz="2000" dirty="0"/>
              <a:t> </a:t>
            </a:r>
            <a:r>
              <a:rPr lang="en-US" sz="2000" dirty="0" err="1"/>
              <a:t>khó</a:t>
            </a:r>
            <a:r>
              <a:rPr lang="en-US" sz="2000" dirty="0"/>
              <a:t> </a:t>
            </a:r>
            <a:r>
              <a:rPr lang="en-US" sz="2000" dirty="0" err="1"/>
              <a:t>khăn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b="1" dirty="0"/>
              <a:t>can </a:t>
            </a:r>
            <a:r>
              <a:rPr lang="en-US" sz="2000" b="1" dirty="0" err="1"/>
              <a:t>thiệp</a:t>
            </a:r>
            <a:r>
              <a:rPr lang="en-US" sz="2000" b="1" dirty="0"/>
              <a:t> </a:t>
            </a:r>
            <a:r>
              <a:rPr lang="en-US" sz="2000" b="1" dirty="0" err="1"/>
              <a:t>kịp</a:t>
            </a:r>
            <a:r>
              <a:rPr lang="en-US" sz="2000" b="1" dirty="0"/>
              <a:t> </a:t>
            </a:r>
            <a:r>
              <a:rPr lang="en-US" sz="2000" b="1" dirty="0" err="1"/>
              <a:t>thời</a:t>
            </a:r>
            <a:r>
              <a:rPr lang="en-US" sz="2000" dirty="0"/>
              <a:t>.</a:t>
            </a:r>
          </a:p>
          <a:p>
            <a:pPr lvl="0"/>
            <a:r>
              <a:rPr lang="en-US" sz="2000" b="1" dirty="0"/>
              <a:t>	+ Quản </a:t>
            </a:r>
            <a:r>
              <a:rPr lang="en-US" sz="2000" b="1" dirty="0" err="1"/>
              <a:t>lý</a:t>
            </a:r>
            <a:r>
              <a:rPr lang="en-US" sz="2000" b="1" dirty="0"/>
              <a:t> </a:t>
            </a:r>
            <a:r>
              <a:rPr lang="en-US" sz="2000" b="1" dirty="0" err="1"/>
              <a:t>giáo</a:t>
            </a:r>
            <a:r>
              <a:rPr lang="en-US" sz="2000" b="1" dirty="0"/>
              <a:t> </a:t>
            </a:r>
            <a:r>
              <a:rPr lang="en-US" sz="2000" b="1" dirty="0" err="1"/>
              <a:t>dục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sắp</a:t>
            </a:r>
            <a:r>
              <a:rPr lang="en-US" sz="2000" dirty="0"/>
              <a:t> </a:t>
            </a:r>
            <a:r>
              <a:rPr lang="en-US" sz="2000" dirty="0" err="1"/>
              <a:t>xếp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khóa</a:t>
            </a:r>
            <a:r>
              <a:rPr lang="en-US" sz="2000" dirty="0"/>
              <a:t> </a:t>
            </a:r>
            <a:r>
              <a:rPr lang="en-US" sz="2000" dirty="0" err="1"/>
              <a:t>biểu</a:t>
            </a:r>
            <a:r>
              <a:rPr lang="en-US" sz="2000" dirty="0"/>
              <a:t>,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</a:t>
            </a:r>
            <a:r>
              <a:rPr lang="en-US" sz="2000" dirty="0" err="1"/>
              <a:t>lớp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,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DF38C-61E5-1B19-8836-0E8D5468D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4875" l="10000" r="90000">
                        <a14:foregroundMark x1="31167" y1="12750" x2="83000" y2="17750"/>
                        <a14:foregroundMark x1="36333" y1="91875" x2="75167" y2="94250"/>
                        <a14:foregroundMark x1="83667" y1="94875" x2="80750" y2="93875"/>
                        <a14:foregroundMark x1="46833" y1="9625" x2="55667" y2="10250"/>
                        <a14:foregroundMark x1="55667" y1="10250" x2="7550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" y="1741344"/>
            <a:ext cx="5895340" cy="3930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1A7511-7FB4-2622-8A69-8D5E144B2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4: ỨNG DỤNG TRÍ TUỆ NHÂN TẠO (AI) TRONG GIÁO DỤC</a:t>
            </a:r>
          </a:p>
        </p:txBody>
      </p:sp>
    </p:spTree>
    <p:extLst>
      <p:ext uri="{BB962C8B-B14F-4D97-AF65-F5344CB8AC3E}">
        <p14:creationId xmlns:p14="http://schemas.microsoft.com/office/powerpoint/2010/main" val="23043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B48C7-1831-2ED2-0AD5-8EEBDDC6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7671AD-1D3A-911A-BD47-166D00D54D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34" y="2458720"/>
            <a:ext cx="4224866" cy="237648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C2EADD-0F19-5E46-4139-78648D671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4: ỨNG DỤNG TRÍ TUỆ NHÂN TẠO (AI) TRONG GIÁO DỤC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F2E084F-F462-7390-B3A5-1B2EE2852B40}"/>
              </a:ext>
            </a:extLst>
          </p:cNvPr>
          <p:cNvSpPr txBox="1">
            <a:spLocks/>
          </p:cNvSpPr>
          <p:nvPr/>
        </p:nvSpPr>
        <p:spPr>
          <a:xfrm>
            <a:off x="958401" y="1837876"/>
            <a:ext cx="6634480" cy="7964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/>
              <a:t>•</a:t>
            </a:r>
            <a:r>
              <a:rPr lang="en-US" sz="2800"/>
              <a:t> </a:t>
            </a:r>
            <a:r>
              <a:rPr lang="en-US" sz="2800" b="1"/>
              <a:t>4.3 Đối Với Nhà Trường/Tổ Chức Giáo Dục</a:t>
            </a:r>
            <a:endParaRPr lang="en-US" sz="2800"/>
          </a:p>
          <a:p>
            <a:r>
              <a:rPr lang="vi-VN" sz="2400"/>
              <a:t>o </a:t>
            </a:r>
            <a:r>
              <a:rPr lang="en-US" sz="2400" b="1"/>
              <a:t>4.3.1 Đào Tạo Chuyên Sâu và Nghiên Cứu</a:t>
            </a:r>
            <a:endParaRPr lang="en-US" sz="2400"/>
          </a:p>
          <a:p>
            <a:r>
              <a:rPr lang="en-US" sz="2000" b="1"/>
              <a:t>	+ Đào tạo chuyên ngành AI:</a:t>
            </a:r>
            <a:r>
              <a:rPr lang="en-US" sz="2000"/>
              <a:t> Mở các ngành học chuyên sâu để </a:t>
            </a:r>
            <a:r>
              <a:rPr lang="en-US" sz="2000" b="1"/>
              <a:t>phục vụ nhu cầu xã hội</a:t>
            </a:r>
            <a:r>
              <a:rPr lang="en-US" sz="2000"/>
              <a:t>.</a:t>
            </a:r>
          </a:p>
          <a:p>
            <a:r>
              <a:rPr lang="en-US" sz="2000" b="1"/>
              <a:t>	+ Mô phỏng và Phòng thí nghiệm ảo:</a:t>
            </a:r>
            <a:r>
              <a:rPr lang="en-US" sz="2000"/>
              <a:t> Tạo môi trường mô phỏng phức tạp (phẫu thuật, thí nghiệm) giúp người học </a:t>
            </a:r>
            <a:r>
              <a:rPr lang="en-US" sz="2000" b="1"/>
              <a:t>thực hành an toàn, hiệu quả</a:t>
            </a:r>
            <a:r>
              <a:rPr lang="en-US" sz="200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1506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F3B68-661B-671E-E8F8-0A45AAD2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5FF91C-E762-E23A-F693-E76EB8220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401" y="1837877"/>
            <a:ext cx="6634480" cy="796491"/>
          </a:xfrm>
        </p:spPr>
        <p:txBody>
          <a:bodyPr>
            <a:noAutofit/>
          </a:bodyPr>
          <a:lstStyle/>
          <a:p>
            <a:r>
              <a:rPr lang="vi-VN" sz="2800" dirty="0"/>
              <a:t>•</a:t>
            </a:r>
            <a:r>
              <a:rPr lang="en-US" sz="2800" dirty="0"/>
              <a:t> </a:t>
            </a:r>
            <a:r>
              <a:rPr lang="en-US" sz="2800" b="1" dirty="0"/>
              <a:t>4.3 </a:t>
            </a:r>
            <a:r>
              <a:rPr lang="en-US" sz="2800" b="1" dirty="0" err="1"/>
              <a:t>Đối</a:t>
            </a:r>
            <a:r>
              <a:rPr lang="en-US" sz="2800" b="1" dirty="0"/>
              <a:t> </a:t>
            </a:r>
            <a:r>
              <a:rPr lang="en-US" sz="2800" b="1" dirty="0" err="1"/>
              <a:t>Với</a:t>
            </a:r>
            <a:r>
              <a:rPr lang="en-US" sz="2800" b="1" dirty="0"/>
              <a:t> </a:t>
            </a:r>
            <a:r>
              <a:rPr lang="en-US" sz="2800" b="1" dirty="0" err="1"/>
              <a:t>Nhà</a:t>
            </a:r>
            <a:r>
              <a:rPr lang="en-US" sz="2800" b="1" dirty="0"/>
              <a:t> Trường/</a:t>
            </a:r>
            <a:r>
              <a:rPr lang="en-US" sz="2800" b="1" dirty="0" err="1"/>
              <a:t>Tổ</a:t>
            </a:r>
            <a:r>
              <a:rPr lang="en-US" sz="2800" b="1" dirty="0"/>
              <a:t> </a:t>
            </a:r>
            <a:r>
              <a:rPr lang="en-US" sz="2800" b="1" dirty="0" err="1"/>
              <a:t>Chức</a:t>
            </a:r>
            <a:r>
              <a:rPr lang="en-US" sz="2800" b="1" dirty="0"/>
              <a:t> </a:t>
            </a:r>
            <a:r>
              <a:rPr lang="en-US" sz="2800" b="1" dirty="0" err="1"/>
              <a:t>Giáo</a:t>
            </a:r>
            <a:r>
              <a:rPr lang="en-US" sz="2800" b="1" dirty="0"/>
              <a:t> </a:t>
            </a:r>
            <a:r>
              <a:rPr lang="en-US" sz="2800" b="1" dirty="0" err="1"/>
              <a:t>Dục</a:t>
            </a:r>
            <a:endParaRPr lang="en-US" sz="2800" dirty="0"/>
          </a:p>
          <a:p>
            <a:r>
              <a:rPr lang="vi-VN" sz="2400" dirty="0"/>
              <a:t>o </a:t>
            </a:r>
            <a:r>
              <a:rPr lang="en-US" sz="2400" b="1" dirty="0"/>
              <a:t>4.3.2 </a:t>
            </a:r>
            <a:r>
              <a:rPr lang="en-US" sz="2400" b="1" dirty="0" err="1"/>
              <a:t>Hệ</a:t>
            </a:r>
            <a:r>
              <a:rPr lang="en-US" sz="2400" b="1" dirty="0"/>
              <a:t> </a:t>
            </a:r>
            <a:r>
              <a:rPr lang="en-US" sz="2400" b="1" dirty="0" err="1"/>
              <a:t>Thống</a:t>
            </a:r>
            <a:r>
              <a:rPr lang="en-US" sz="2400" b="1" dirty="0"/>
              <a:t> Quản Lý Quan </a:t>
            </a:r>
            <a:r>
              <a:rPr lang="en-US" sz="2400" b="1" dirty="0" err="1"/>
              <a:t>Hệ</a:t>
            </a:r>
            <a:r>
              <a:rPr lang="en-US" sz="2400" b="1" dirty="0"/>
              <a:t> Sinh Viên (SRM)</a:t>
            </a:r>
            <a:endParaRPr lang="en-US" sz="2400" dirty="0"/>
          </a:p>
          <a:p>
            <a:pPr lvl="0"/>
            <a:r>
              <a:rPr lang="en-US" sz="2400" dirty="0"/>
              <a:t>	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AI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(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ký</a:t>
            </a:r>
            <a:r>
              <a:rPr lang="en-US" sz="2000" dirty="0"/>
              <a:t>, </a:t>
            </a:r>
            <a:r>
              <a:rPr lang="en-US" sz="2000" dirty="0" err="1"/>
              <a:t>tư</a:t>
            </a:r>
            <a:r>
              <a:rPr lang="en-US" sz="2000" dirty="0"/>
              <a:t> </a:t>
            </a:r>
            <a:r>
              <a:rPr lang="en-US" sz="2000" dirty="0" err="1"/>
              <a:t>vấn</a:t>
            </a:r>
            <a:r>
              <a:rPr lang="en-US" sz="2000" dirty="0"/>
              <a:t>, </a:t>
            </a:r>
            <a:r>
              <a:rPr lang="en-US" sz="2000" dirty="0" err="1"/>
              <a:t>phản</a:t>
            </a:r>
            <a:r>
              <a:rPr lang="en-US" sz="2000" dirty="0"/>
              <a:t> </a:t>
            </a:r>
            <a:r>
              <a:rPr lang="en-US" sz="2000" dirty="0" err="1"/>
              <a:t>hồi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) </a:t>
            </a:r>
            <a:r>
              <a:rPr lang="en-US" sz="2000" dirty="0" err="1"/>
              <a:t>nhằm</a:t>
            </a:r>
            <a:r>
              <a:rPr lang="en-US" sz="2000" dirty="0"/>
              <a:t> </a:t>
            </a:r>
            <a:r>
              <a:rPr lang="en-US" sz="2000" b="1" dirty="0" err="1"/>
              <a:t>cá</a:t>
            </a:r>
            <a:r>
              <a:rPr lang="en-US" sz="2000" b="1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hóa</a:t>
            </a:r>
            <a:r>
              <a:rPr lang="en-US" sz="2000" b="1" dirty="0"/>
              <a:t> </a:t>
            </a:r>
            <a:r>
              <a:rPr lang="en-US" sz="2000" b="1" dirty="0" err="1"/>
              <a:t>dịch</a:t>
            </a:r>
            <a:r>
              <a:rPr lang="en-US" sz="2000" b="1" dirty="0"/>
              <a:t> </a:t>
            </a:r>
            <a:r>
              <a:rPr lang="en-US" sz="2000" b="1" dirty="0" err="1"/>
              <a:t>vụ</a:t>
            </a:r>
            <a:r>
              <a:rPr lang="en-US" sz="2000" b="1" dirty="0"/>
              <a:t> </a:t>
            </a:r>
            <a:r>
              <a:rPr lang="en-US" sz="2000" b="1" dirty="0" err="1"/>
              <a:t>hỗ</a:t>
            </a:r>
            <a:r>
              <a:rPr lang="en-US" sz="2000" b="1" dirty="0"/>
              <a:t> </a:t>
            </a:r>
            <a:r>
              <a:rPr lang="en-US" sz="2000" b="1" dirty="0" err="1"/>
              <a:t>trợ</a:t>
            </a:r>
            <a:r>
              <a:rPr lang="en-US" sz="2000" dirty="0"/>
              <a:t>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34297-D1DC-1ECE-8CF4-2AA9D99EE6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89" b="97949" l="4238" r="95518">
                        <a14:foregroundMark x1="65689" y1="25513" x2="28851" y2="23544"/>
                        <a14:foregroundMark x1="28851" y1="23544" x2="21434" y2="42084"/>
                        <a14:foregroundMark x1="21434" y1="42084" x2="53138" y2="82034"/>
                        <a14:foregroundMark x1="53138" y1="82034" x2="83293" y2="67104"/>
                        <a14:foregroundMark x1="83293" y1="67104" x2="79136" y2="38720"/>
                        <a14:foregroundMark x1="79136" y1="38720" x2="64222" y2="24036"/>
                        <a14:foregroundMark x1="4238" y1="47990" x2="36838" y2="81296"/>
                        <a14:foregroundMark x1="7498" y1="59885" x2="14262" y2="75882"/>
                        <a14:foregroundMark x1="14262" y1="75882" x2="42624" y2="98195"/>
                        <a14:foregroundMark x1="59658" y1="94422" x2="85493" y2="75472"/>
                        <a14:foregroundMark x1="89324" y1="37654" x2="86797" y2="71206"/>
                        <a14:foregroundMark x1="82233" y1="27810" x2="62836" y2="15669"/>
                        <a14:foregroundMark x1="62836" y1="15669" x2="37653" y2="11895"/>
                        <a14:foregroundMark x1="34393" y1="9598" x2="54034" y2="7055"/>
                        <a14:foregroundMark x1="54034" y1="7055" x2="63977" y2="8614"/>
                        <a14:foregroundMark x1="93806" y1="36916" x2="95518" y2="67678"/>
                        <a14:foregroundMark x1="66748" y1="83593" x2="67482" y2="80066"/>
                        <a14:foregroundMark x1="83782" y1="44709" x2="83537" y2="48236"/>
                        <a14:foregroundMark x1="70253" y1="16981" x2="70253" y2="16981"/>
                        <a14:foregroundMark x1="74002" y1="19934" x2="68215" y2="14438"/>
                        <a14:foregroundMark x1="34393" y1="15669" x2="25835" y2="26005"/>
                        <a14:foregroundMark x1="31866" y1="14930" x2="36838" y2="22970"/>
                        <a14:foregroundMark x1="36838" y1="22970" x2="29095" y2="13126"/>
                        <a14:foregroundMark x1="33089" y1="13946" x2="39609" y2="16161"/>
                        <a14:foregroundMark x1="36104" y1="20263" x2="37897" y2="23216"/>
                        <a14:foregroundMark x1="13040" y1="47744" x2="22820" y2="52256"/>
                        <a14:foregroundMark x1="16055" y1="45939" x2="19804" y2="48728"/>
                        <a14:foregroundMark x1="16055" y1="57588" x2="22575" y2="58080"/>
                        <a14:foregroundMark x1="88509" y1="44955" x2="81744" y2="44955"/>
                        <a14:foregroundMark x1="86064" y1="47990" x2="84515" y2="52256"/>
                        <a14:foregroundMark x1="63488" y1="86136" x2="68215" y2="86136"/>
                        <a14:foregroundMark x1="46129" y1="4102" x2="54197" y2="2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80" y="1837877"/>
            <a:ext cx="4050943" cy="40245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6A75FAA-88E3-658F-6CE4-EC763D586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4: ỨNG DỤNG TRÍ TUỆ NHÂN TẠO (AI) TRONG GIÁO DỤC</a:t>
            </a:r>
          </a:p>
        </p:txBody>
      </p:sp>
    </p:spTree>
    <p:extLst>
      <p:ext uri="{BB962C8B-B14F-4D97-AF65-F5344CB8AC3E}">
        <p14:creationId xmlns:p14="http://schemas.microsoft.com/office/powerpoint/2010/main" val="71688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7EDF3-38D3-56AF-E57E-9A0FAD98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71A1CF-8BE6-639C-66A3-B4F5C905F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74" y="1656542"/>
            <a:ext cx="8028831" cy="45207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C120D7B-55E7-1DF7-A7E7-DCE372B72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4: ỨNG DỤNG TRÍ TUỆ NHÂN TẠO (AI) TRONG GIÁO DỤC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F413675-2C55-B386-B543-37E6ABEE4CB4}"/>
              </a:ext>
            </a:extLst>
          </p:cNvPr>
          <p:cNvSpPr txBox="1">
            <a:spLocks/>
          </p:cNvSpPr>
          <p:nvPr/>
        </p:nvSpPr>
        <p:spPr>
          <a:xfrm>
            <a:off x="958401" y="1825017"/>
            <a:ext cx="6634480" cy="7964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/>
              <a:t>•</a:t>
            </a:r>
            <a:r>
              <a:rPr lang="en-US" sz="2800"/>
              <a:t> </a:t>
            </a:r>
            <a:r>
              <a:rPr lang="en-US" sz="2800" b="1"/>
              <a:t>4.3 Đối Với Nhà Trường/Tổ Chức Giáo Dục</a:t>
            </a:r>
            <a:endParaRPr lang="en-US" sz="2800"/>
          </a:p>
          <a:p>
            <a:r>
              <a:rPr lang="vi-VN" sz="2400"/>
              <a:t>o </a:t>
            </a:r>
            <a:r>
              <a:rPr lang="en-US" sz="2400" b="1"/>
              <a:t>4.3.3 Kiểm Soát Tính Minh Bạch và Đạo Đức AI</a:t>
            </a:r>
            <a:endParaRPr lang="en-US" sz="2400"/>
          </a:p>
          <a:p>
            <a:r>
              <a:rPr lang="en-US" sz="2000" b="1"/>
              <a:t>	+ Giám sát thuật toán:</a:t>
            </a:r>
            <a:r>
              <a:rPr lang="en-US" sz="2000"/>
              <a:t> Hệ thống giám sát thuật toán chấm điểm để </a:t>
            </a:r>
            <a:r>
              <a:rPr lang="en-US" sz="2000" b="1"/>
              <a:t>đảm bảo không thiên vị</a:t>
            </a:r>
            <a:r>
              <a:rPr lang="en-US" sz="2000"/>
              <a:t>.</a:t>
            </a:r>
          </a:p>
          <a:p>
            <a:r>
              <a:rPr lang="en-US" sz="2000"/>
              <a:t>	+ Duy trì </a:t>
            </a:r>
            <a:r>
              <a:rPr lang="en-US" sz="2000" b="1"/>
              <a:t>tính công bằng, đạo đức</a:t>
            </a:r>
            <a:r>
              <a:rPr lang="en-US" sz="2000"/>
              <a:t> và sự đáng tin cậy trong môi trường giáo dục.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053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8C6C-0796-5F7E-6515-E9837A518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C18DC3-A77F-EC37-4801-3F4C7E89D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8000" y="1877408"/>
            <a:ext cx="6126480" cy="796491"/>
          </a:xfrm>
        </p:spPr>
        <p:txBody>
          <a:bodyPr>
            <a:noAutofit/>
          </a:bodyPr>
          <a:lstStyle/>
          <a:p>
            <a:r>
              <a:rPr lang="vi-VN" sz="2800" dirty="0"/>
              <a:t>• </a:t>
            </a:r>
            <a:r>
              <a:rPr lang="en-US" sz="2800" b="1" dirty="0"/>
              <a:t>4.4 </a:t>
            </a:r>
            <a:r>
              <a:rPr lang="en-US" sz="2800" b="1" dirty="0" err="1"/>
              <a:t>Ứng</a:t>
            </a:r>
            <a:r>
              <a:rPr lang="en-US" sz="2800" b="1" dirty="0"/>
              <a:t> </a:t>
            </a:r>
            <a:r>
              <a:rPr lang="en-US" sz="2800" b="1" dirty="0" err="1"/>
              <a:t>Dụng</a:t>
            </a:r>
            <a:r>
              <a:rPr lang="en-US" sz="2800" b="1" dirty="0"/>
              <a:t> AI </a:t>
            </a:r>
            <a:r>
              <a:rPr lang="en-US" sz="2800" b="1" dirty="0" err="1"/>
              <a:t>Nâng</a:t>
            </a:r>
            <a:r>
              <a:rPr lang="en-US" sz="2800" b="1" dirty="0"/>
              <a:t> Cao </a:t>
            </a:r>
            <a:r>
              <a:rPr lang="en-US" sz="2800" b="1" dirty="0" err="1"/>
              <a:t>và</a:t>
            </a:r>
            <a:r>
              <a:rPr lang="en-US" sz="2800" b="1" dirty="0"/>
              <a:t> </a:t>
            </a:r>
            <a:r>
              <a:rPr lang="en-US" sz="2800" b="1" dirty="0" err="1"/>
              <a:t>Chiến</a:t>
            </a:r>
            <a:r>
              <a:rPr lang="en-US" sz="2800" b="1" dirty="0"/>
              <a:t> </a:t>
            </a:r>
            <a:r>
              <a:rPr lang="en-US" sz="2800" b="1" dirty="0" err="1"/>
              <a:t>Lược</a:t>
            </a:r>
            <a:endParaRPr lang="en-US" sz="2800" dirty="0"/>
          </a:p>
          <a:p>
            <a:r>
              <a:rPr lang="vi-VN" sz="2400" dirty="0"/>
              <a:t>o </a:t>
            </a:r>
            <a:r>
              <a:rPr lang="en-US" sz="2400" b="1" dirty="0"/>
              <a:t>4.4.1 </a:t>
            </a:r>
            <a:r>
              <a:rPr lang="en-US" sz="2400" b="1" dirty="0" err="1"/>
              <a:t>Lớp</a:t>
            </a:r>
            <a:r>
              <a:rPr lang="en-US" sz="2400" b="1" dirty="0"/>
              <a:t> Học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Tế</a:t>
            </a:r>
            <a:r>
              <a:rPr lang="en-US" sz="2400" b="1" dirty="0"/>
              <a:t> </a:t>
            </a:r>
            <a:r>
              <a:rPr lang="en-US" sz="2400" b="1" dirty="0" err="1"/>
              <a:t>Ảo</a:t>
            </a:r>
            <a:r>
              <a:rPr lang="en-US" sz="2400" b="1" dirty="0"/>
              <a:t>/</a:t>
            </a:r>
            <a:r>
              <a:rPr lang="en-US" sz="2400" b="1" dirty="0" err="1"/>
              <a:t>Tăng</a:t>
            </a:r>
            <a:r>
              <a:rPr lang="en-US" sz="2400" b="1" dirty="0"/>
              <a:t> Cường (VR/AR)</a:t>
            </a:r>
            <a:endParaRPr lang="en-US" sz="2400" dirty="0"/>
          </a:p>
          <a:p>
            <a:pPr lvl="0"/>
            <a:r>
              <a:rPr lang="en-US" sz="2000" dirty="0"/>
              <a:t>	+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AI </a:t>
            </a:r>
            <a:r>
              <a:rPr lang="en-US" sz="2000" dirty="0" err="1"/>
              <a:t>vào</a:t>
            </a:r>
            <a:r>
              <a:rPr lang="en-US" sz="2000" dirty="0"/>
              <a:t> VR/AR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buổi</a:t>
            </a:r>
            <a:r>
              <a:rPr lang="en-US" sz="2000" dirty="0"/>
              <a:t> </a:t>
            </a:r>
            <a:r>
              <a:rPr lang="en-US" sz="2000" b="1" dirty="0" err="1"/>
              <a:t>thực</a:t>
            </a:r>
            <a:r>
              <a:rPr lang="en-US" sz="2000" b="1" dirty="0"/>
              <a:t> </a:t>
            </a:r>
            <a:r>
              <a:rPr lang="en-US" sz="2000" b="1" dirty="0" err="1"/>
              <a:t>hành</a:t>
            </a:r>
            <a:r>
              <a:rPr lang="en-US" sz="2000" b="1" dirty="0"/>
              <a:t>, </a:t>
            </a:r>
            <a:r>
              <a:rPr lang="en-US" sz="2000" b="1" dirty="0" err="1"/>
              <a:t>mô</a:t>
            </a:r>
            <a:r>
              <a:rPr lang="en-US" sz="2000" b="1" dirty="0"/>
              <a:t> </a:t>
            </a:r>
            <a:r>
              <a:rPr lang="en-US" sz="2000" b="1" dirty="0" err="1"/>
              <a:t>phỏng</a:t>
            </a:r>
            <a:r>
              <a:rPr lang="en-US" sz="2000" b="1" dirty="0"/>
              <a:t> </a:t>
            </a:r>
            <a:r>
              <a:rPr lang="en-US" sz="2000" b="1" dirty="0" err="1"/>
              <a:t>nhập</a:t>
            </a:r>
            <a:r>
              <a:rPr lang="en-US" sz="2000" b="1" dirty="0"/>
              <a:t> </a:t>
            </a:r>
            <a:r>
              <a:rPr lang="en-US" sz="2000" b="1" dirty="0" err="1"/>
              <a:t>vai</a:t>
            </a:r>
            <a:r>
              <a:rPr lang="en-US" sz="2000" dirty="0"/>
              <a:t> (</a:t>
            </a:r>
            <a:r>
              <a:rPr lang="en-US" sz="2000" dirty="0" err="1"/>
              <a:t>phẫu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ảo</a:t>
            </a:r>
            <a:r>
              <a:rPr lang="en-US" sz="2000" dirty="0"/>
              <a:t>, </a:t>
            </a:r>
            <a:r>
              <a:rPr lang="en-US" sz="2000" dirty="0" err="1"/>
              <a:t>chuyến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địa</a:t>
            </a:r>
            <a:r>
              <a:rPr lang="en-US" sz="2000" dirty="0"/>
              <a:t> </a:t>
            </a:r>
            <a:r>
              <a:rPr lang="en-US" sz="2000" dirty="0" err="1"/>
              <a:t>lịch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).</a:t>
            </a:r>
          </a:p>
          <a:p>
            <a:pPr lvl="0"/>
            <a:r>
              <a:rPr lang="en-US" sz="2000" dirty="0"/>
              <a:t>	+ Cung </a:t>
            </a:r>
            <a:r>
              <a:rPr lang="en-US" sz="2000" dirty="0" err="1"/>
              <a:t>cấp</a:t>
            </a:r>
            <a:r>
              <a:rPr lang="en-US" sz="2000" dirty="0"/>
              <a:t> </a:t>
            </a:r>
            <a:r>
              <a:rPr lang="en-US" sz="2000" dirty="0" err="1"/>
              <a:t>trải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b="1" dirty="0"/>
              <a:t>an </a:t>
            </a:r>
            <a:r>
              <a:rPr lang="en-US" sz="2000" b="1" dirty="0" err="1"/>
              <a:t>toàn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chân</a:t>
            </a:r>
            <a:r>
              <a:rPr lang="en-US" sz="2000" b="1" dirty="0"/>
              <a:t> </a:t>
            </a:r>
            <a:r>
              <a:rPr lang="en-US" sz="2000" b="1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ngành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thù</a:t>
            </a:r>
            <a:r>
              <a:rPr lang="en-US" sz="2000" dirty="0"/>
              <a:t> (Y </a:t>
            </a:r>
            <a:r>
              <a:rPr lang="en-US" sz="2000" dirty="0" err="1"/>
              <a:t>tế</a:t>
            </a:r>
            <a:r>
              <a:rPr lang="en-US" sz="2000" dirty="0"/>
              <a:t>,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2BA2A-3EF9-37BF-CF64-57AB7CAD1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9" y="1888664"/>
            <a:ext cx="4676541" cy="30806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CFECA1F-AC02-D621-2B0D-56C55BA41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4: ỨNG DỤNG TRÍ TUỆ NHÂN TẠO (AI) TRONG GIÁO DỤC</a:t>
            </a:r>
          </a:p>
        </p:txBody>
      </p:sp>
    </p:spTree>
    <p:extLst>
      <p:ext uri="{BB962C8B-B14F-4D97-AF65-F5344CB8AC3E}">
        <p14:creationId xmlns:p14="http://schemas.microsoft.com/office/powerpoint/2010/main" val="27628793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18412-C1CB-B436-D0C2-E207499A7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624518-F11A-FB76-1DFD-726654301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8" y="2066464"/>
            <a:ext cx="4627511" cy="296273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DA875A-6D7A-FD89-D32D-8986F0A67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4: ỨNG DỤNG TRÍ TUỆ NHÂN TẠO (AI) TRONG GIÁO DỤC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940B049-27D4-62C0-4AAB-C5CDE5399DC2}"/>
              </a:ext>
            </a:extLst>
          </p:cNvPr>
          <p:cNvSpPr txBox="1">
            <a:spLocks/>
          </p:cNvSpPr>
          <p:nvPr/>
        </p:nvSpPr>
        <p:spPr>
          <a:xfrm>
            <a:off x="5588000" y="1877407"/>
            <a:ext cx="6126480" cy="7964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/>
              <a:t>• </a:t>
            </a:r>
            <a:r>
              <a:rPr lang="en-US" sz="2800" b="1"/>
              <a:t>4.4 Ứng Dụng AI Nâng Cao và Chiến Lược</a:t>
            </a:r>
            <a:endParaRPr lang="en-US" sz="2800"/>
          </a:p>
          <a:p>
            <a:r>
              <a:rPr lang="vi-VN" sz="2400"/>
              <a:t>o </a:t>
            </a:r>
            <a:r>
              <a:rPr lang="en-US" sz="2400" b="1"/>
              <a:t>4.4.2 Học Tập Bằng Phương Pháp Trò Chơi Hóa Thích Ứng</a:t>
            </a:r>
            <a:endParaRPr lang="en-US" sz="2400"/>
          </a:p>
          <a:p>
            <a:r>
              <a:rPr lang="en-US" sz="2000"/>
              <a:t>	+ AI thiết kế trò chơi giáo dục có </a:t>
            </a:r>
            <a:r>
              <a:rPr lang="en-US" sz="2000" b="1"/>
              <a:t>độ khó và nội dung thay đổi theo thời gian thực</a:t>
            </a:r>
            <a:r>
              <a:rPr lang="en-US" sz="2000"/>
              <a:t> dựa trên hiệu suất học tập.</a:t>
            </a:r>
          </a:p>
          <a:p>
            <a:r>
              <a:rPr lang="en-US" sz="2000"/>
              <a:t>	+ Tăng cường </a:t>
            </a:r>
            <a:r>
              <a:rPr lang="en-US" sz="2000" b="1"/>
              <a:t>hứng thú và sự gắn kết</a:t>
            </a:r>
            <a:r>
              <a:rPr lang="en-US" sz="2000"/>
              <a:t> của học sinh.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349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BB35A-2A4A-DCFC-9007-1C30019D1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32B8CF-26D4-4392-82B1-AEC622393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8000" y="1877408"/>
            <a:ext cx="6339840" cy="796491"/>
          </a:xfrm>
        </p:spPr>
        <p:txBody>
          <a:bodyPr>
            <a:noAutofit/>
          </a:bodyPr>
          <a:lstStyle/>
          <a:p>
            <a:r>
              <a:rPr lang="vi-VN" sz="2800" dirty="0"/>
              <a:t>• </a:t>
            </a:r>
            <a:r>
              <a:rPr lang="en-US" sz="2800" b="1" dirty="0"/>
              <a:t>4.4 </a:t>
            </a:r>
            <a:r>
              <a:rPr lang="en-US" sz="2800" b="1" dirty="0" err="1"/>
              <a:t>Ứng</a:t>
            </a:r>
            <a:r>
              <a:rPr lang="en-US" sz="2800" b="1" dirty="0"/>
              <a:t> </a:t>
            </a:r>
            <a:r>
              <a:rPr lang="en-US" sz="2800" b="1" dirty="0" err="1"/>
              <a:t>Dụng</a:t>
            </a:r>
            <a:r>
              <a:rPr lang="en-US" sz="2800" b="1" dirty="0"/>
              <a:t> AI </a:t>
            </a:r>
            <a:r>
              <a:rPr lang="en-US" sz="2800" b="1" dirty="0" err="1"/>
              <a:t>Nâng</a:t>
            </a:r>
            <a:r>
              <a:rPr lang="en-US" sz="2800" b="1" dirty="0"/>
              <a:t> Cao </a:t>
            </a:r>
            <a:r>
              <a:rPr lang="en-US" sz="2800" b="1" dirty="0" err="1"/>
              <a:t>và</a:t>
            </a:r>
            <a:r>
              <a:rPr lang="en-US" sz="2800" b="1" dirty="0"/>
              <a:t> </a:t>
            </a:r>
            <a:r>
              <a:rPr lang="en-US" sz="2800" b="1" dirty="0" err="1"/>
              <a:t>Chiến</a:t>
            </a:r>
            <a:r>
              <a:rPr lang="en-US" sz="2800" b="1" dirty="0"/>
              <a:t> </a:t>
            </a:r>
            <a:r>
              <a:rPr lang="en-US" sz="2800" b="1" dirty="0" err="1"/>
              <a:t>Lược</a:t>
            </a:r>
            <a:endParaRPr lang="en-US" sz="2800" dirty="0"/>
          </a:p>
          <a:p>
            <a:r>
              <a:rPr lang="vi-VN" sz="2400" dirty="0"/>
              <a:t>o </a:t>
            </a:r>
            <a:r>
              <a:rPr lang="en-US" sz="2400" b="1" dirty="0"/>
              <a:t>4.4.3 </a:t>
            </a:r>
            <a:r>
              <a:rPr lang="en-US" sz="2400" b="1" dirty="0" err="1"/>
              <a:t>Giám</a:t>
            </a:r>
            <a:r>
              <a:rPr lang="en-US" sz="2400" b="1" dirty="0"/>
              <a:t> </a:t>
            </a:r>
            <a:r>
              <a:rPr lang="en-US" sz="2400" b="1" dirty="0" err="1"/>
              <a:t>Sát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</a:t>
            </a:r>
            <a:r>
              <a:rPr lang="en-US" sz="2400" b="1" dirty="0" err="1"/>
              <a:t>Cử</a:t>
            </a:r>
            <a:r>
              <a:rPr lang="en-US" sz="2400" b="1" dirty="0"/>
              <a:t> </a:t>
            </a:r>
            <a:r>
              <a:rPr lang="en-US" sz="2400" b="1" dirty="0" err="1"/>
              <a:t>Trực</a:t>
            </a:r>
            <a:r>
              <a:rPr lang="en-US" sz="2400" b="1" dirty="0"/>
              <a:t> Tuyến</a:t>
            </a:r>
            <a:endParaRPr lang="en-US" sz="2400" dirty="0"/>
          </a:p>
          <a:p>
            <a:pPr lvl="0"/>
            <a:r>
              <a:rPr lang="en-US" sz="2400" dirty="0"/>
              <a:t>	+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AI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giám</a:t>
            </a:r>
            <a:r>
              <a:rPr lang="en-US" sz="2000" dirty="0"/>
              <a:t> </a:t>
            </a:r>
            <a:r>
              <a:rPr lang="en-US" sz="2000" dirty="0" err="1"/>
              <a:t>sát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cử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xa,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dõi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vi (</a:t>
            </a:r>
            <a:r>
              <a:rPr lang="en-US" sz="2000" dirty="0" err="1"/>
              <a:t>ánh</a:t>
            </a:r>
            <a:r>
              <a:rPr lang="en-US" sz="2000" dirty="0"/>
              <a:t> </a:t>
            </a:r>
            <a:r>
              <a:rPr lang="en-US" sz="2000" dirty="0" err="1"/>
              <a:t>mắt</a:t>
            </a:r>
            <a:r>
              <a:rPr lang="en-US" sz="2000" dirty="0"/>
              <a:t>, </a:t>
            </a:r>
            <a:r>
              <a:rPr lang="en-US" sz="2000" dirty="0" err="1"/>
              <a:t>cử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)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b="1" dirty="0" err="1"/>
              <a:t>phát</a:t>
            </a:r>
            <a:r>
              <a:rPr lang="en-US" sz="2000" b="1" dirty="0"/>
              <a:t> </a:t>
            </a:r>
            <a:r>
              <a:rPr lang="en-US" sz="2000" b="1" dirty="0" err="1"/>
              <a:t>hiện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ngăn</a:t>
            </a:r>
            <a:r>
              <a:rPr lang="en-US" sz="2000" b="1" dirty="0"/>
              <a:t> </a:t>
            </a:r>
            <a:r>
              <a:rPr lang="en-US" sz="2000" b="1" dirty="0" err="1"/>
              <a:t>chặn</a:t>
            </a:r>
            <a:r>
              <a:rPr lang="en-US" sz="2000" b="1" dirty="0"/>
              <a:t> </a:t>
            </a:r>
            <a:r>
              <a:rPr lang="en-US" sz="2000" b="1" dirty="0" err="1"/>
              <a:t>gian</a:t>
            </a:r>
            <a:r>
              <a:rPr lang="en-US" sz="2000" b="1" dirty="0"/>
              <a:t> </a:t>
            </a:r>
            <a:r>
              <a:rPr lang="en-US" sz="2000" b="1" dirty="0" err="1"/>
              <a:t>lận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.</a:t>
            </a:r>
          </a:p>
          <a:p>
            <a:r>
              <a:rPr lang="vi-VN" sz="2400" dirty="0"/>
              <a:t>o </a:t>
            </a:r>
            <a:r>
              <a:rPr lang="en-US" sz="2400" b="1" dirty="0"/>
              <a:t>4.4.4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</a:t>
            </a:r>
            <a:r>
              <a:rPr lang="en-US" sz="2400" b="1" dirty="0" err="1"/>
              <a:t>Dữ</a:t>
            </a:r>
            <a:r>
              <a:rPr lang="en-US" sz="2400" b="1" dirty="0"/>
              <a:t> Liệu Học </a:t>
            </a:r>
            <a:r>
              <a:rPr lang="en-US" sz="2400" b="1" dirty="0" err="1"/>
              <a:t>Thuật</a:t>
            </a:r>
            <a:r>
              <a:rPr lang="en-US" sz="2400" b="1" dirty="0"/>
              <a:t> </a:t>
            </a:r>
            <a:r>
              <a:rPr lang="en-US" sz="2400" b="1" dirty="0" err="1"/>
              <a:t>Lớn</a:t>
            </a:r>
            <a:endParaRPr lang="en-US" sz="2400" dirty="0"/>
          </a:p>
          <a:p>
            <a:pPr lvl="0"/>
            <a:r>
              <a:rPr lang="en-US" sz="2000" dirty="0"/>
              <a:t>	+ AI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chóng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b="1" dirty="0"/>
              <a:t>xu </a:t>
            </a:r>
            <a:r>
              <a:rPr lang="en-US" sz="2000" b="1" dirty="0" err="1"/>
              <a:t>hướng</a:t>
            </a:r>
            <a:r>
              <a:rPr lang="en-US" sz="2000" b="1" dirty="0"/>
              <a:t> </a:t>
            </a:r>
            <a:r>
              <a:rPr lang="en-US" sz="2000" b="1" dirty="0" err="1"/>
              <a:t>nghiên</a:t>
            </a:r>
            <a:r>
              <a:rPr lang="en-US" sz="2000" b="1" dirty="0"/>
              <a:t> </a:t>
            </a:r>
            <a:r>
              <a:rPr lang="en-US" sz="2000" b="1" dirty="0" err="1"/>
              <a:t>cứu</a:t>
            </a:r>
            <a:r>
              <a:rPr lang="en-US" sz="2000" b="1" dirty="0"/>
              <a:t> </a:t>
            </a:r>
            <a:r>
              <a:rPr lang="en-US" sz="2000" b="1" dirty="0" err="1"/>
              <a:t>mới</a:t>
            </a:r>
            <a:r>
              <a:rPr lang="en-US" sz="2000" dirty="0"/>
              <a:t>, </a:t>
            </a:r>
            <a:r>
              <a:rPr lang="en-US" sz="2000" dirty="0" err="1"/>
              <a:t>tóm</a:t>
            </a:r>
            <a:r>
              <a:rPr lang="en-US" sz="2000" dirty="0"/>
              <a:t> </a:t>
            </a:r>
            <a:r>
              <a:rPr lang="en-US" sz="2000" dirty="0" err="1"/>
              <a:t>tắt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khoa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phức</a:t>
            </a:r>
            <a:r>
              <a:rPr lang="en-US" sz="2000" dirty="0"/>
              <a:t> </a:t>
            </a:r>
            <a:r>
              <a:rPr lang="en-US" sz="2000" dirty="0" err="1"/>
              <a:t>tạp</a:t>
            </a:r>
            <a:r>
              <a:rPr lang="en-US" sz="2000" dirty="0"/>
              <a:t>, </a:t>
            </a:r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giảng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 </a:t>
            </a:r>
            <a:r>
              <a:rPr lang="en-US" sz="2000" dirty="0" err="1"/>
              <a:t>nghiên</a:t>
            </a:r>
            <a:r>
              <a:rPr lang="en-US" sz="2000" dirty="0"/>
              <a:t> </a:t>
            </a:r>
            <a:r>
              <a:rPr lang="en-US" sz="2000" dirty="0" err="1"/>
              <a:t>cứu</a:t>
            </a:r>
            <a:r>
              <a:rPr lang="en-US" sz="2000" dirty="0"/>
              <a:t> </a:t>
            </a:r>
            <a:r>
              <a:rPr lang="en-US" sz="2000" dirty="0" err="1"/>
              <a:t>chuyên</a:t>
            </a:r>
            <a:r>
              <a:rPr lang="en-US" sz="2000" dirty="0"/>
              <a:t> </a:t>
            </a:r>
            <a:r>
              <a:rPr lang="en-US" sz="2000" dirty="0" err="1"/>
              <a:t>sâu</a:t>
            </a:r>
            <a:r>
              <a:rPr lang="en-US" sz="2000" dirty="0"/>
              <a:t>.</a:t>
            </a:r>
          </a:p>
          <a:p>
            <a:pPr lvl="0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5AA2E-E7DE-3DD6-CF9D-FD6EF78E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9" y="2151728"/>
            <a:ext cx="4576533" cy="34057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79F67BF-7787-220E-409F-44A469AAF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4: ỨNG DỤNG TRÍ TUỆ NHÂN TẠO (AI) TRONG GIÁO DỤC</a:t>
            </a:r>
          </a:p>
        </p:txBody>
      </p:sp>
    </p:spTree>
    <p:extLst>
      <p:ext uri="{BB962C8B-B14F-4D97-AF65-F5344CB8AC3E}">
        <p14:creationId xmlns:p14="http://schemas.microsoft.com/office/powerpoint/2010/main" val="17914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Placeholder 77">
            <a:extLst>
              <a:ext uri="{FF2B5EF4-FFF2-40B4-BE49-F238E27FC236}">
                <a16:creationId xmlns:a16="http://schemas.microsoft.com/office/drawing/2014/main" id="{63EAB7F2-F5CA-A23B-6828-A15C849E62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 b="315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04581F-8973-0C84-291E-542AFB439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709" y="2477135"/>
            <a:ext cx="5876291" cy="1655762"/>
          </a:xfrm>
        </p:spPr>
        <p:txBody>
          <a:bodyPr/>
          <a:lstStyle/>
          <a:p>
            <a:r>
              <a:rPr lang="en-US" dirty="0"/>
              <a:t>CHƯƠNG 5: LỢI ÍCH VÀ THÁCH THỨC CỦA AI TRONG GIÁO DỤC</a:t>
            </a:r>
          </a:p>
        </p:txBody>
      </p:sp>
    </p:spTree>
    <p:extLst>
      <p:ext uri="{BB962C8B-B14F-4D97-AF65-F5344CB8AC3E}">
        <p14:creationId xmlns:p14="http://schemas.microsoft.com/office/powerpoint/2010/main" val="2903526848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64AD1-556E-BF20-6C1C-CE8EDA9A0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E00C55-FF70-11E0-662A-78464FCC6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274320"/>
            <a:ext cx="4768850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5.1 NHỮNG LỢI ÍCH THỰC TẾ CỦA AI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7E078-6CA9-04A1-EF21-7DC89486EC2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81029" y="1452562"/>
            <a:ext cx="5381626" cy="3952875"/>
          </a:xfrm>
        </p:spPr>
        <p:txBody>
          <a:bodyPr>
            <a:normAutofit fontScale="92500" lnSpcReduction="10000"/>
          </a:bodyPr>
          <a:lstStyle/>
          <a:p>
            <a:r>
              <a:rPr lang="vi-VN" sz="3000" dirty="0"/>
              <a:t>o </a:t>
            </a:r>
            <a:r>
              <a:rPr lang="en-US" sz="3000" b="1" dirty="0"/>
              <a:t>5.1.1 </a:t>
            </a:r>
            <a:r>
              <a:rPr lang="en-US" sz="3000" b="1" dirty="0" err="1"/>
              <a:t>Cá</a:t>
            </a:r>
            <a:r>
              <a:rPr lang="en-US" sz="3000" b="1" dirty="0"/>
              <a:t> </a:t>
            </a:r>
            <a:r>
              <a:rPr lang="en-US" sz="3000" b="1" dirty="0" err="1"/>
              <a:t>Nhân</a:t>
            </a:r>
            <a:r>
              <a:rPr lang="en-US" sz="3000" b="1" dirty="0"/>
              <a:t> </a:t>
            </a:r>
            <a:r>
              <a:rPr lang="en-US" sz="3000" b="1" dirty="0" err="1"/>
              <a:t>Hóa</a:t>
            </a:r>
            <a:r>
              <a:rPr lang="en-US" sz="3000" b="1" dirty="0"/>
              <a:t> (Adaptive Learning)</a:t>
            </a:r>
            <a:endParaRPr lang="en-US" sz="3000" dirty="0"/>
          </a:p>
          <a:p>
            <a:pPr lvl="0"/>
            <a:r>
              <a:rPr lang="en-US" b="1" dirty="0"/>
              <a:t>	+ </a:t>
            </a:r>
            <a:r>
              <a:rPr lang="en-US" b="1" dirty="0" err="1"/>
              <a:t>Khắc</a:t>
            </a:r>
            <a:r>
              <a:rPr lang="en-US" b="1" dirty="0"/>
              <a:t> </a:t>
            </a:r>
            <a:r>
              <a:rPr lang="en-US" b="1" dirty="0" err="1"/>
              <a:t>phục</a:t>
            </a:r>
            <a:r>
              <a:rPr lang="en-US" b="1" dirty="0"/>
              <a:t> "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kích</a:t>
            </a:r>
            <a:r>
              <a:rPr lang="en-US" b="1" dirty="0"/>
              <a:t> </a:t>
            </a:r>
            <a:r>
              <a:rPr lang="en-US" b="1" dirty="0" err="1"/>
              <a:t>cỡ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":</a:t>
            </a:r>
            <a:r>
              <a:rPr lang="en-US" dirty="0"/>
              <a:t> AI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b="1" dirty="0" err="1"/>
              <a:t>lộ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tập</a:t>
            </a:r>
            <a:r>
              <a:rPr lang="en-US" b="1" dirty="0"/>
              <a:t> </a:t>
            </a:r>
            <a:r>
              <a:rPr lang="en-US" b="1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.</a:t>
            </a:r>
          </a:p>
          <a:p>
            <a:pPr lvl="0"/>
            <a:r>
              <a:rPr lang="en-US" b="1" dirty="0"/>
              <a:t>	+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r>
              <a:rPr lang="en-US" b="1" dirty="0"/>
              <a:t> </a:t>
            </a:r>
            <a:r>
              <a:rPr lang="en-US" b="1" dirty="0" err="1"/>
              <a:t>lỗi</a:t>
            </a:r>
            <a:r>
              <a:rPr lang="en-US" b="1" dirty="0"/>
              <a:t> </a:t>
            </a:r>
            <a:r>
              <a:rPr lang="en-US" b="1" dirty="0" err="1"/>
              <a:t>sai</a:t>
            </a:r>
            <a:r>
              <a:rPr lang="en-US" b="1" dirty="0"/>
              <a:t> </a:t>
            </a:r>
            <a:r>
              <a:rPr lang="en-US" b="1" dirty="0" err="1"/>
              <a:t>tận</a:t>
            </a:r>
            <a:r>
              <a:rPr lang="en-US" b="1" dirty="0"/>
              <a:t> </a:t>
            </a:r>
            <a:r>
              <a:rPr lang="en-US" b="1" dirty="0" err="1"/>
              <a:t>gốc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sang </a:t>
            </a:r>
            <a:r>
              <a:rPr lang="en-US" b="1" dirty="0" err="1"/>
              <a:t>ôn</a:t>
            </a:r>
            <a:r>
              <a:rPr lang="en-US" b="1" dirty="0"/>
              <a:t> </a:t>
            </a:r>
            <a:r>
              <a:rPr lang="en-US" b="1" dirty="0" err="1"/>
              <a:t>lại</a:t>
            </a:r>
            <a:r>
              <a:rPr lang="en-US" b="1" dirty="0"/>
              <a:t> </a:t>
            </a:r>
            <a:r>
              <a:rPr lang="en-US" b="1" dirty="0" err="1"/>
              <a:t>kiến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b="1" dirty="0"/>
              <a:t> </a:t>
            </a:r>
            <a:r>
              <a:rPr lang="en-US" b="1" dirty="0" err="1"/>
              <a:t>nền</a:t>
            </a:r>
            <a:r>
              <a:rPr lang="en-US" b="1" dirty="0"/>
              <a:t> </a:t>
            </a:r>
            <a:r>
              <a:rPr lang="en-US" b="1" dirty="0" err="1"/>
              <a:t>tảng</a:t>
            </a:r>
            <a:r>
              <a:rPr lang="en-US" dirty="0"/>
              <a:t> (VD: Duolingo, Khan Academy).</a:t>
            </a:r>
          </a:p>
          <a:p>
            <a:pPr lvl="0"/>
            <a:r>
              <a:rPr lang="en-US" b="1" dirty="0"/>
              <a:t>	+ Hiệu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cao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rệt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(Gates Foundation)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tin.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59589-55AF-51CD-7788-6E2402D1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957" y="2350981"/>
            <a:ext cx="6560957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52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2FF5B-2698-E96E-CE54-8C1C44950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F2DCC8-52BC-F45B-C50A-06024BCF3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274320"/>
            <a:ext cx="4768850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5.1 NHỮNG LỢI ÍCH THỰC TẾ CỦA AI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D9D32-A5E2-81B2-6D23-34BCA403AC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88000" y="1158240"/>
            <a:ext cx="6228079" cy="569976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vi-VN" sz="3000" dirty="0"/>
              <a:t>o </a:t>
            </a:r>
            <a:r>
              <a:rPr lang="en-US" sz="3000" b="1" dirty="0"/>
              <a:t>5.1.2 </a:t>
            </a:r>
            <a:r>
              <a:rPr lang="en-US" sz="3000" b="1" dirty="0" err="1"/>
              <a:t>Xóa</a:t>
            </a:r>
            <a:r>
              <a:rPr lang="en-US" sz="3000" b="1" dirty="0"/>
              <a:t> </a:t>
            </a:r>
            <a:r>
              <a:rPr lang="en-US" sz="3000" b="1" dirty="0" err="1"/>
              <a:t>Bỏ</a:t>
            </a:r>
            <a:r>
              <a:rPr lang="en-US" sz="3000" b="1" dirty="0"/>
              <a:t> </a:t>
            </a:r>
            <a:r>
              <a:rPr lang="en-US" sz="3000" b="1" dirty="0" err="1"/>
              <a:t>Rào</a:t>
            </a:r>
            <a:r>
              <a:rPr lang="en-US" sz="3000" b="1" dirty="0"/>
              <a:t> </a:t>
            </a:r>
            <a:r>
              <a:rPr lang="en-US" sz="3000" b="1" dirty="0" err="1"/>
              <a:t>Cản</a:t>
            </a:r>
            <a:r>
              <a:rPr lang="en-US" sz="3000" b="1" dirty="0"/>
              <a:t> “</a:t>
            </a:r>
            <a:r>
              <a:rPr lang="en-US" sz="3000" b="1" dirty="0" err="1"/>
              <a:t>Biên</a:t>
            </a:r>
            <a:r>
              <a:rPr lang="en-US" sz="3000" b="1" dirty="0"/>
              <a:t> </a:t>
            </a:r>
            <a:r>
              <a:rPr lang="en-US" sz="3000" b="1" dirty="0" err="1"/>
              <a:t>Giới</a:t>
            </a:r>
            <a:r>
              <a:rPr lang="en-US" sz="3000" b="1" dirty="0"/>
              <a:t> </a:t>
            </a:r>
            <a:r>
              <a:rPr lang="en-US" sz="3000" b="1" dirty="0" err="1"/>
              <a:t>Ảo</a:t>
            </a:r>
            <a:r>
              <a:rPr lang="en-US" sz="3000" b="1" dirty="0"/>
              <a:t>”</a:t>
            </a:r>
            <a:endParaRPr lang="en-US" sz="3000" dirty="0"/>
          </a:p>
          <a:p>
            <a:pPr lvl="0">
              <a:lnSpc>
                <a:spcPct val="120000"/>
              </a:lnSpc>
            </a:pPr>
            <a:r>
              <a:rPr lang="en-US" b="1" dirty="0"/>
              <a:t>	</a:t>
            </a:r>
            <a:r>
              <a:rPr lang="en-US" sz="2600" b="1" dirty="0"/>
              <a:t>+ </a:t>
            </a:r>
            <a:r>
              <a:rPr lang="en-US" sz="2600" b="1" dirty="0" err="1"/>
              <a:t>Rào</a:t>
            </a:r>
            <a:r>
              <a:rPr lang="en-US" sz="2600" b="1" dirty="0"/>
              <a:t> </a:t>
            </a:r>
            <a:r>
              <a:rPr lang="en-US" sz="2600" b="1" dirty="0" err="1"/>
              <a:t>cản</a:t>
            </a:r>
            <a:r>
              <a:rPr lang="en-US" sz="2600" b="1" dirty="0"/>
              <a:t> </a:t>
            </a:r>
            <a:r>
              <a:rPr lang="en-US" sz="2600" b="1" dirty="0" err="1"/>
              <a:t>Địa</a:t>
            </a:r>
            <a:r>
              <a:rPr lang="en-US" sz="2600" b="1" dirty="0"/>
              <a:t> </a:t>
            </a:r>
            <a:r>
              <a:rPr lang="en-US" sz="2600" b="1" dirty="0" err="1"/>
              <a:t>lý</a:t>
            </a:r>
            <a:r>
              <a:rPr lang="en-US" sz="2600" b="1" dirty="0"/>
              <a:t>/</a:t>
            </a:r>
            <a:r>
              <a:rPr lang="en-US" sz="2600" b="1" dirty="0" err="1"/>
              <a:t>Ngôn</a:t>
            </a:r>
            <a:r>
              <a:rPr lang="en-US" sz="2600" b="1" dirty="0"/>
              <a:t> </a:t>
            </a:r>
            <a:r>
              <a:rPr lang="en-US" sz="2600" b="1" dirty="0" err="1"/>
              <a:t>ngữ</a:t>
            </a:r>
            <a:r>
              <a:rPr lang="en-US" sz="2600" b="1" dirty="0"/>
              <a:t>:</a:t>
            </a:r>
            <a:r>
              <a:rPr lang="en-US" sz="2600" dirty="0"/>
              <a:t> </a:t>
            </a:r>
            <a:r>
              <a:rPr lang="en-US" sz="2600" dirty="0" err="1"/>
              <a:t>Dịch</a:t>
            </a:r>
            <a:r>
              <a:rPr lang="en-US" sz="2600" dirty="0"/>
              <a:t> </a:t>
            </a:r>
            <a:r>
              <a:rPr lang="en-US" sz="2600" dirty="0" err="1"/>
              <a:t>thuật</a:t>
            </a:r>
            <a:r>
              <a:rPr lang="en-US" sz="2600" dirty="0"/>
              <a:t> </a:t>
            </a:r>
            <a:r>
              <a:rPr lang="en-US" sz="2600" dirty="0" err="1"/>
              <a:t>tức</a:t>
            </a:r>
            <a:r>
              <a:rPr lang="en-US" sz="2600" dirty="0"/>
              <a:t> </a:t>
            </a:r>
            <a:r>
              <a:rPr lang="en-US" sz="2600" dirty="0" err="1"/>
              <a:t>thời</a:t>
            </a:r>
            <a:r>
              <a:rPr lang="en-US" sz="2600" dirty="0"/>
              <a:t> (Real-time translation), </a:t>
            </a:r>
            <a:r>
              <a:rPr lang="en-US" sz="2600" dirty="0" err="1"/>
              <a:t>phụ</a:t>
            </a:r>
            <a:r>
              <a:rPr lang="en-US" sz="2600" dirty="0"/>
              <a:t> </a:t>
            </a:r>
            <a:r>
              <a:rPr lang="en-US" sz="2600" dirty="0" err="1"/>
              <a:t>đề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</a:t>
            </a:r>
            <a:r>
              <a:rPr lang="en-US" sz="2600" dirty="0" err="1"/>
              <a:t>động</a:t>
            </a:r>
            <a:r>
              <a:rPr lang="en-US" sz="2600" dirty="0"/>
              <a:t> (Coursera, Udemy) </a:t>
            </a:r>
            <a:r>
              <a:rPr lang="en-US" sz="2600" dirty="0" err="1"/>
              <a:t>giúp</a:t>
            </a:r>
            <a:r>
              <a:rPr lang="en-US" sz="2600" dirty="0"/>
              <a:t> </a:t>
            </a:r>
            <a:r>
              <a:rPr lang="en-US" sz="2600" b="1" dirty="0" err="1"/>
              <a:t>tiếp</a:t>
            </a:r>
            <a:r>
              <a:rPr lang="en-US" sz="2600" b="1" dirty="0"/>
              <a:t> </a:t>
            </a:r>
            <a:r>
              <a:rPr lang="en-US" sz="2600" b="1" dirty="0" err="1"/>
              <a:t>cận</a:t>
            </a:r>
            <a:r>
              <a:rPr lang="en-US" sz="2600" b="1" dirty="0"/>
              <a:t> tri </a:t>
            </a:r>
            <a:r>
              <a:rPr lang="en-US" sz="2600" b="1" dirty="0" err="1"/>
              <a:t>thức</a:t>
            </a:r>
            <a:r>
              <a:rPr lang="en-US" sz="2600" b="1" dirty="0"/>
              <a:t> </a:t>
            </a:r>
            <a:r>
              <a:rPr lang="en-US" sz="2600" b="1" dirty="0" err="1"/>
              <a:t>toàn</a:t>
            </a:r>
            <a:r>
              <a:rPr lang="en-US" sz="2600" b="1" dirty="0"/>
              <a:t> </a:t>
            </a:r>
            <a:r>
              <a:rPr lang="en-US" sz="2600" b="1" dirty="0" err="1"/>
              <a:t>cầu</a:t>
            </a:r>
            <a:r>
              <a:rPr lang="en-US" sz="2600" dirty="0"/>
              <a:t>.</a:t>
            </a:r>
          </a:p>
          <a:p>
            <a:pPr lvl="0">
              <a:lnSpc>
                <a:spcPct val="120000"/>
              </a:lnSpc>
            </a:pPr>
            <a:r>
              <a:rPr lang="en-US" sz="2600" b="1" dirty="0"/>
              <a:t>	+ </a:t>
            </a:r>
            <a:r>
              <a:rPr lang="en-US" sz="2600" b="1" dirty="0" err="1"/>
              <a:t>Hỗ</a:t>
            </a:r>
            <a:r>
              <a:rPr lang="en-US" sz="2600" b="1" dirty="0"/>
              <a:t> </a:t>
            </a:r>
            <a:r>
              <a:rPr lang="en-US" sz="2600" b="1" dirty="0" err="1"/>
              <a:t>trợ</a:t>
            </a:r>
            <a:r>
              <a:rPr lang="en-US" sz="2600" b="1" dirty="0"/>
              <a:t> </a:t>
            </a:r>
            <a:r>
              <a:rPr lang="en-US" sz="2600" b="1" dirty="0" err="1"/>
              <a:t>Khuyết</a:t>
            </a:r>
            <a:r>
              <a:rPr lang="en-US" sz="2600" b="1" dirty="0"/>
              <a:t> </a:t>
            </a:r>
            <a:r>
              <a:rPr lang="en-US" sz="2600" b="1" dirty="0" err="1"/>
              <a:t>tật</a:t>
            </a:r>
            <a:r>
              <a:rPr lang="en-US" sz="2600" b="1" dirty="0"/>
              <a:t>:</a:t>
            </a:r>
            <a:r>
              <a:rPr lang="en-US" sz="2600" dirty="0"/>
              <a:t> Công </a:t>
            </a:r>
            <a:r>
              <a:rPr lang="en-US" sz="2600" dirty="0" err="1"/>
              <a:t>nghệ</a:t>
            </a:r>
            <a:r>
              <a:rPr lang="en-US" sz="2600" dirty="0"/>
              <a:t> Speech-to-Text (</a:t>
            </a:r>
            <a:r>
              <a:rPr lang="en-US" sz="2600" dirty="0" err="1"/>
              <a:t>người</a:t>
            </a:r>
            <a:r>
              <a:rPr lang="en-US" sz="2600" dirty="0"/>
              <a:t> </a:t>
            </a:r>
            <a:r>
              <a:rPr lang="en-US" sz="2600" dirty="0" err="1"/>
              <a:t>khiếm</a:t>
            </a:r>
            <a:r>
              <a:rPr lang="en-US" sz="2600" dirty="0"/>
              <a:t> </a:t>
            </a:r>
            <a:r>
              <a:rPr lang="en-US" sz="2600" dirty="0" err="1"/>
              <a:t>thính</a:t>
            </a:r>
            <a:r>
              <a:rPr lang="en-US" sz="2600" dirty="0"/>
              <a:t>)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đọc</a:t>
            </a:r>
            <a:r>
              <a:rPr lang="en-US" sz="2600" dirty="0"/>
              <a:t> </a:t>
            </a:r>
            <a:r>
              <a:rPr lang="en-US" sz="2600" dirty="0" err="1"/>
              <a:t>màn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/</a:t>
            </a:r>
            <a:r>
              <a:rPr lang="en-US" sz="2600" dirty="0" err="1"/>
              <a:t>nhận</a:t>
            </a:r>
            <a:r>
              <a:rPr lang="en-US" sz="2600" dirty="0"/>
              <a:t> </a:t>
            </a:r>
            <a:r>
              <a:rPr lang="en-US" sz="2600" dirty="0" err="1"/>
              <a:t>diện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 </a:t>
            </a:r>
            <a:r>
              <a:rPr lang="en-US" sz="2600" dirty="0" err="1"/>
              <a:t>ảnh</a:t>
            </a:r>
            <a:r>
              <a:rPr lang="en-US" sz="2600" dirty="0"/>
              <a:t> (</a:t>
            </a:r>
            <a:r>
              <a:rPr lang="en-US" sz="2600" dirty="0" err="1"/>
              <a:t>người</a:t>
            </a:r>
            <a:r>
              <a:rPr lang="en-US" sz="2600" dirty="0"/>
              <a:t> </a:t>
            </a:r>
            <a:r>
              <a:rPr lang="en-US" sz="2600" dirty="0" err="1"/>
              <a:t>khiếm</a:t>
            </a:r>
            <a:r>
              <a:rPr lang="en-US" sz="2600" dirty="0"/>
              <a:t> </a:t>
            </a:r>
            <a:r>
              <a:rPr lang="en-US" sz="2600" dirty="0" err="1"/>
              <a:t>thị</a:t>
            </a:r>
            <a:r>
              <a:rPr lang="en-US" sz="2600" dirty="0"/>
              <a:t>) </a:t>
            </a:r>
            <a:r>
              <a:rPr lang="en-US" sz="2600" dirty="0" err="1"/>
              <a:t>tạo</a:t>
            </a:r>
            <a:r>
              <a:rPr lang="en-US" sz="2600" dirty="0"/>
              <a:t> </a:t>
            </a:r>
            <a:r>
              <a:rPr lang="en-US" sz="2600" b="1" dirty="0" err="1"/>
              <a:t>cơ</a:t>
            </a:r>
            <a:r>
              <a:rPr lang="en-US" sz="2600" b="1" dirty="0"/>
              <a:t> </a:t>
            </a:r>
            <a:r>
              <a:rPr lang="en-US" sz="2600" b="1" dirty="0" err="1"/>
              <a:t>hội</a:t>
            </a:r>
            <a:r>
              <a:rPr lang="en-US" sz="2600" b="1" dirty="0"/>
              <a:t> </a:t>
            </a:r>
            <a:r>
              <a:rPr lang="en-US" sz="2600" b="1" dirty="0" err="1"/>
              <a:t>công</a:t>
            </a:r>
            <a:r>
              <a:rPr lang="en-US" sz="2600" b="1" dirty="0"/>
              <a:t> </a:t>
            </a:r>
            <a:r>
              <a:rPr lang="en-US" sz="2600" b="1" dirty="0" err="1"/>
              <a:t>bằng</a:t>
            </a:r>
            <a:r>
              <a:rPr lang="en-US" sz="2600" dirty="0"/>
              <a:t> (VD: Microsoft Seeing AI).</a:t>
            </a:r>
          </a:p>
          <a:p>
            <a:pPr lvl="0">
              <a:lnSpc>
                <a:spcPct val="120000"/>
              </a:lnSpc>
            </a:pPr>
            <a:r>
              <a:rPr lang="en-US" sz="2600" b="1" dirty="0"/>
              <a:t>	+ </a:t>
            </a:r>
            <a:r>
              <a:rPr lang="en-US" sz="2600" b="1" dirty="0" err="1"/>
              <a:t>Tóm</a:t>
            </a:r>
            <a:r>
              <a:rPr lang="en-US" sz="2600" b="1" dirty="0"/>
              <a:t> </a:t>
            </a:r>
            <a:r>
              <a:rPr lang="en-US" sz="2600" b="1" dirty="0" err="1"/>
              <a:t>tắt</a:t>
            </a:r>
            <a:r>
              <a:rPr lang="en-US" sz="2600" b="1" dirty="0"/>
              <a:t> so </a:t>
            </a:r>
            <a:r>
              <a:rPr lang="en-US" sz="2600" b="1" dirty="0" err="1"/>
              <a:t>sánh</a:t>
            </a:r>
            <a:r>
              <a:rPr lang="en-US" sz="2600" b="1" dirty="0"/>
              <a:t>:</a:t>
            </a:r>
            <a:endParaRPr lang="en-US" sz="2600" dirty="0"/>
          </a:p>
          <a:p>
            <a:pPr lvl="0">
              <a:lnSpc>
                <a:spcPct val="120000"/>
              </a:lnSpc>
            </a:pPr>
            <a:r>
              <a:rPr lang="en-US" sz="2600" b="1" dirty="0"/>
              <a:t>		- </a:t>
            </a:r>
            <a:r>
              <a:rPr lang="en-US" sz="2600" b="1" dirty="0" err="1"/>
              <a:t>Không</a:t>
            </a:r>
            <a:r>
              <a:rPr lang="en-US" sz="2600" b="1" dirty="0"/>
              <a:t> </a:t>
            </a:r>
            <a:r>
              <a:rPr lang="en-US" sz="2600" b="1" dirty="0" err="1"/>
              <a:t>gian</a:t>
            </a:r>
            <a:r>
              <a:rPr lang="en-US" sz="2600" b="1" dirty="0"/>
              <a:t>:</a:t>
            </a:r>
            <a:r>
              <a:rPr lang="en-US" sz="2600" dirty="0"/>
              <a:t> </a:t>
            </a:r>
            <a:r>
              <a:rPr lang="en-US" sz="2600" dirty="0" err="1"/>
              <a:t>Từ</a:t>
            </a:r>
            <a:r>
              <a:rPr lang="en-US" sz="2600" dirty="0"/>
              <a:t> "</a:t>
            </a:r>
            <a:r>
              <a:rPr lang="en-US" sz="2600" dirty="0" err="1"/>
              <a:t>Phải</a:t>
            </a:r>
            <a:r>
              <a:rPr lang="en-US" sz="2600" dirty="0"/>
              <a:t> </a:t>
            </a:r>
            <a:r>
              <a:rPr lang="en-US" sz="2600" dirty="0" err="1"/>
              <a:t>đến</a:t>
            </a:r>
            <a:r>
              <a:rPr lang="en-US" sz="2600" dirty="0"/>
              <a:t> </a:t>
            </a:r>
            <a:r>
              <a:rPr lang="en-US" sz="2600" dirty="0" err="1"/>
              <a:t>lớp</a:t>
            </a:r>
            <a:r>
              <a:rPr lang="en-US" sz="2600" dirty="0"/>
              <a:t>" sang </a:t>
            </a:r>
            <a:r>
              <a:rPr lang="en-US" sz="2600" b="1" dirty="0"/>
              <a:t>Học </a:t>
            </a:r>
            <a:r>
              <a:rPr lang="en-US" sz="2600" b="1" dirty="0" err="1"/>
              <a:t>mọi</a:t>
            </a:r>
            <a:r>
              <a:rPr lang="en-US" sz="2600" b="1" dirty="0"/>
              <a:t> </a:t>
            </a:r>
            <a:r>
              <a:rPr lang="en-US" sz="2600" b="1" dirty="0" err="1"/>
              <a:t>nơi</a:t>
            </a:r>
            <a:r>
              <a:rPr lang="en-US" sz="2600" b="1" dirty="0"/>
              <a:t> (Ubiquitous Learning)</a:t>
            </a:r>
            <a:r>
              <a:rPr lang="en-US" sz="2600" dirty="0"/>
              <a:t>.</a:t>
            </a:r>
          </a:p>
          <a:p>
            <a:pPr lvl="0">
              <a:lnSpc>
                <a:spcPct val="120000"/>
              </a:lnSpc>
            </a:pPr>
            <a:r>
              <a:rPr lang="en-US" sz="2600" b="1" dirty="0"/>
              <a:t>		- </a:t>
            </a:r>
            <a:r>
              <a:rPr lang="en-US" sz="2600" b="1" dirty="0" err="1"/>
              <a:t>Thời</a:t>
            </a:r>
            <a:r>
              <a:rPr lang="en-US" sz="2600" b="1" dirty="0"/>
              <a:t> </a:t>
            </a:r>
            <a:r>
              <a:rPr lang="en-US" sz="2600" b="1" dirty="0" err="1"/>
              <a:t>gian</a:t>
            </a:r>
            <a:r>
              <a:rPr lang="en-US" sz="2600" b="1" dirty="0"/>
              <a:t>:</a:t>
            </a:r>
            <a:r>
              <a:rPr lang="en-US" sz="2600" dirty="0"/>
              <a:t> </a:t>
            </a:r>
            <a:r>
              <a:rPr lang="en-US" sz="2600" dirty="0" err="1"/>
              <a:t>Từ</a:t>
            </a:r>
            <a:r>
              <a:rPr lang="en-US" sz="2600" dirty="0"/>
              <a:t> "</a:t>
            </a:r>
            <a:r>
              <a:rPr lang="en-US" sz="2600" dirty="0" err="1"/>
              <a:t>Đúng</a:t>
            </a:r>
            <a:r>
              <a:rPr lang="en-US" sz="2600" dirty="0"/>
              <a:t> </a:t>
            </a:r>
            <a:r>
              <a:rPr lang="en-US" sz="2600" dirty="0" err="1"/>
              <a:t>giờ</a:t>
            </a:r>
            <a:r>
              <a:rPr lang="en-US" sz="2600" dirty="0"/>
              <a:t>" sang </a:t>
            </a:r>
            <a:r>
              <a:rPr lang="en-US" sz="2600" b="1" dirty="0"/>
              <a:t>Học </a:t>
            </a:r>
            <a:r>
              <a:rPr lang="en-US" sz="2600" b="1" dirty="0" err="1"/>
              <a:t>bất</a:t>
            </a:r>
            <a:r>
              <a:rPr lang="en-US" sz="2600" b="1" dirty="0"/>
              <a:t> </a:t>
            </a:r>
            <a:r>
              <a:rPr lang="en-US" sz="2600" b="1" dirty="0" err="1"/>
              <a:t>cứ</a:t>
            </a:r>
            <a:r>
              <a:rPr lang="en-US" sz="2600" b="1" dirty="0"/>
              <a:t> </a:t>
            </a:r>
            <a:r>
              <a:rPr lang="en-US" sz="2600" b="1" dirty="0" err="1"/>
              <a:t>lúc</a:t>
            </a:r>
            <a:r>
              <a:rPr lang="en-US" sz="2600" b="1" dirty="0"/>
              <a:t> </a:t>
            </a:r>
            <a:r>
              <a:rPr lang="en-US" sz="2600" b="1" dirty="0" err="1"/>
              <a:t>nào</a:t>
            </a:r>
            <a:r>
              <a:rPr lang="en-US" sz="2600" dirty="0"/>
              <a:t>.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D22C0-F1B0-9837-74BE-A7873A130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" y="2608156"/>
            <a:ext cx="4496832" cy="35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B06F3-FF03-022E-264C-8EEEBB8FD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F5F1-0C6A-F6F3-ED18-62E5A944A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0"/>
            <a:ext cx="10029565" cy="1655762"/>
          </a:xfrm>
        </p:spPr>
        <p:txBody>
          <a:bodyPr/>
          <a:lstStyle/>
          <a:p>
            <a:r>
              <a:rPr lang="vi-VN" dirty="0"/>
              <a:t>CHƯƠNG 1: GIỚI THIỆU &amp; ĐẶT VẤN ĐỀ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70254-C645-DA99-7EE2-68A8A4A3F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720" y="2249344"/>
            <a:ext cx="5872480" cy="7964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vi-VN" sz="2400" dirty="0"/>
              <a:t>•</a:t>
            </a:r>
            <a:r>
              <a:rPr lang="en-US" sz="2400" dirty="0"/>
              <a:t> </a:t>
            </a:r>
            <a:r>
              <a:rPr lang="vi-VN" sz="2400" b="1" dirty="0"/>
              <a:t>1.1 Bối cảnh: </a:t>
            </a:r>
            <a:r>
              <a:rPr lang="vi-VN" sz="2400" dirty="0"/>
              <a:t>Sự phát triển mạnh mẽ của AI tạo sinh (ví dụ: ChatGPT).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	</a:t>
            </a:r>
            <a:r>
              <a:rPr lang="vi-VN" sz="2400" dirty="0"/>
              <a:t>o</a:t>
            </a:r>
            <a:r>
              <a:rPr lang="en-US" sz="2400" dirty="0"/>
              <a:t> </a:t>
            </a:r>
            <a:r>
              <a:rPr lang="vi-VN" sz="2400" dirty="0"/>
              <a:t>Thay đổi đa chiều trong giáo dục: Cá nhân hóa quá trình học tập.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	</a:t>
            </a:r>
            <a:r>
              <a:rPr lang="vi-VN" sz="2400" dirty="0"/>
              <a:t>o</a:t>
            </a:r>
            <a:r>
              <a:rPr lang="en-US" sz="2400" dirty="0"/>
              <a:t> </a:t>
            </a:r>
            <a:r>
              <a:rPr lang="vi-VN" sz="2400" dirty="0"/>
              <a:t>Yêu cầu cấp thiết: Đổi mới phương pháp dạy học.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15B00D-9428-3771-DE64-D961DEAE2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1747202"/>
            <a:ext cx="4809067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889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F5F58-5CE4-61B5-D5DD-1B116E362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DE9E4F-6115-B9E1-E60F-3C310D38D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274320"/>
            <a:ext cx="4768850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5.1 NHỮNG LỢI ÍCH THỰC TẾ CỦA AI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96C18-CC93-99E6-395E-50907B0FEFA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88000" y="1158240"/>
            <a:ext cx="6228079" cy="5699760"/>
          </a:xfrm>
        </p:spPr>
        <p:txBody>
          <a:bodyPr>
            <a:normAutofit/>
          </a:bodyPr>
          <a:lstStyle/>
          <a:p>
            <a:r>
              <a:rPr lang="vi-VN" sz="3000" dirty="0"/>
              <a:t>o </a:t>
            </a:r>
            <a:r>
              <a:rPr lang="en-US" b="1" dirty="0"/>
              <a:t>5.1.3 </a:t>
            </a:r>
            <a:r>
              <a:rPr lang="en-US" b="1" dirty="0" err="1"/>
              <a:t>Hỗ</a:t>
            </a:r>
            <a:r>
              <a:rPr lang="en-US" b="1" dirty="0"/>
              <a:t> </a:t>
            </a:r>
            <a:r>
              <a:rPr lang="en-US" b="1" dirty="0" err="1"/>
              <a:t>Trợ</a:t>
            </a:r>
            <a:r>
              <a:rPr lang="en-US" b="1" dirty="0"/>
              <a:t> </a:t>
            </a:r>
            <a:r>
              <a:rPr lang="en-US" b="1" dirty="0" err="1"/>
              <a:t>Giáo</a:t>
            </a:r>
            <a:r>
              <a:rPr lang="en-US" b="1" dirty="0"/>
              <a:t> Viên </a:t>
            </a:r>
            <a:r>
              <a:rPr lang="en-US" b="1" dirty="0" err="1"/>
              <a:t>Tập</a:t>
            </a:r>
            <a:r>
              <a:rPr lang="en-US" b="1" dirty="0"/>
              <a:t> Trung Chuyên Môn</a:t>
            </a:r>
            <a:endParaRPr lang="en-US" dirty="0"/>
          </a:p>
          <a:p>
            <a:pPr lvl="0"/>
            <a:r>
              <a:rPr lang="en-US" b="1" dirty="0"/>
              <a:t>	+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hóa</a:t>
            </a:r>
            <a:r>
              <a:rPr lang="en-US" b="1" dirty="0"/>
              <a:t> </a:t>
            </a:r>
            <a:r>
              <a:rPr lang="en-US" b="1" dirty="0" err="1"/>
              <a:t>hành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r>
              <a:rPr lang="en-US" b="1" dirty="0"/>
              <a:t>:</a:t>
            </a:r>
            <a:r>
              <a:rPr lang="en-US" dirty="0"/>
              <a:t> AI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trắc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,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,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.</a:t>
            </a:r>
          </a:p>
          <a:p>
            <a:pPr lvl="0"/>
            <a:r>
              <a:rPr lang="en-US" b="1" dirty="0"/>
              <a:t>	+ </a:t>
            </a:r>
            <a:r>
              <a:rPr lang="en-US" b="1" dirty="0" err="1"/>
              <a:t>Trợ</a:t>
            </a:r>
            <a:r>
              <a:rPr lang="en-US" b="1" dirty="0"/>
              <a:t> </a:t>
            </a:r>
            <a:r>
              <a:rPr lang="en-US" b="1" dirty="0" err="1"/>
              <a:t>giảng</a:t>
            </a:r>
            <a:r>
              <a:rPr lang="en-US" b="1" dirty="0"/>
              <a:t> 24/7:</a:t>
            </a:r>
            <a:r>
              <a:rPr lang="en-US" dirty="0"/>
              <a:t> Chatbot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.</a:t>
            </a:r>
          </a:p>
          <a:p>
            <a:pPr lvl="0"/>
            <a:r>
              <a:rPr lang="en-US" b="1" dirty="0"/>
              <a:t>	+ </a:t>
            </a:r>
            <a:r>
              <a:rPr lang="en-US" b="1" dirty="0" err="1"/>
              <a:t>Nâng</a:t>
            </a:r>
            <a:r>
              <a:rPr lang="en-US" b="1" dirty="0"/>
              <a:t> </a:t>
            </a:r>
            <a:r>
              <a:rPr lang="en-US" b="1" dirty="0" err="1"/>
              <a:t>cao</a:t>
            </a:r>
            <a:r>
              <a:rPr lang="en-US" b="1" dirty="0"/>
              <a:t> </a:t>
            </a:r>
            <a:r>
              <a:rPr lang="en-US" b="1" dirty="0" err="1"/>
              <a:t>vai</a:t>
            </a:r>
            <a:r>
              <a:rPr lang="en-US" b="1" dirty="0"/>
              <a:t> </a:t>
            </a:r>
            <a:r>
              <a:rPr lang="en-US" b="1" dirty="0" err="1"/>
              <a:t>trò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b="1" dirty="0" err="1"/>
              <a:t>tâm</a:t>
            </a:r>
            <a:r>
              <a:rPr lang="en-US" b="1" dirty="0"/>
              <a:t> </a:t>
            </a:r>
            <a:r>
              <a:rPr lang="en-US" b="1" dirty="0" err="1"/>
              <a:t>sự</a:t>
            </a:r>
            <a:r>
              <a:rPr lang="en-US" b="1" dirty="0"/>
              <a:t>, </a:t>
            </a: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dẫn</a:t>
            </a:r>
            <a:r>
              <a:rPr lang="en-US" b="1" dirty="0"/>
              <a:t> </a:t>
            </a:r>
            <a:r>
              <a:rPr lang="en-US" b="1" dirty="0" err="1"/>
              <a:t>chuyên</a:t>
            </a:r>
            <a:r>
              <a:rPr lang="en-US" b="1" dirty="0"/>
              <a:t> </a:t>
            </a:r>
            <a:r>
              <a:rPr lang="en-US" b="1" dirty="0" err="1"/>
              <a:t>sâu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BFC2D-3F44-29ED-4275-0535313C5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2329502"/>
            <a:ext cx="4702515" cy="313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8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1C9FF-639D-41D0-6F0C-E22841725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95971-FD3B-C540-C1B7-6599A71D7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274320"/>
            <a:ext cx="4768850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5.1 NHỮNG LỢI ÍCH THỰC TẾ CỦA AI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C0DE7-DD5F-8886-9A1F-F9BA1359CC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98160" y="1645920"/>
            <a:ext cx="6228079" cy="3860800"/>
          </a:xfrm>
        </p:spPr>
        <p:txBody>
          <a:bodyPr>
            <a:normAutofit/>
          </a:bodyPr>
          <a:lstStyle/>
          <a:p>
            <a:r>
              <a:rPr lang="vi-VN" sz="3000" dirty="0"/>
              <a:t>o </a:t>
            </a:r>
            <a:r>
              <a:rPr lang="en-US" b="1" dirty="0"/>
              <a:t>5.1.4 </a:t>
            </a:r>
            <a:r>
              <a:rPr lang="en-US" b="1" dirty="0" err="1"/>
              <a:t>Vừa</a:t>
            </a:r>
            <a:r>
              <a:rPr lang="en-US" b="1" dirty="0"/>
              <a:t> Học </a:t>
            </a:r>
            <a:r>
              <a:rPr lang="en-US" b="1" dirty="0" err="1"/>
              <a:t>Vừa</a:t>
            </a:r>
            <a:r>
              <a:rPr lang="en-US" b="1" dirty="0"/>
              <a:t> </a:t>
            </a:r>
            <a:r>
              <a:rPr lang="en-US" b="1" dirty="0" err="1"/>
              <a:t>Chơi</a:t>
            </a:r>
            <a:r>
              <a:rPr lang="en-US" b="1" dirty="0"/>
              <a:t> (Gamification &amp; VR/AR)</a:t>
            </a:r>
            <a:endParaRPr lang="en-US" dirty="0"/>
          </a:p>
          <a:p>
            <a:pPr lvl="0"/>
            <a:r>
              <a:rPr lang="en-US" b="1" dirty="0"/>
              <a:t>	+ Học </a:t>
            </a:r>
            <a:r>
              <a:rPr lang="en-US" b="1" dirty="0" err="1"/>
              <a:t>tập</a:t>
            </a:r>
            <a:r>
              <a:rPr lang="en-US" b="1" dirty="0"/>
              <a:t> </a:t>
            </a:r>
            <a:r>
              <a:rPr lang="en-US" b="1" dirty="0" err="1"/>
              <a:t>sống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VR/AR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(VD: </a:t>
            </a:r>
            <a:r>
              <a:rPr lang="en-US" dirty="0" err="1"/>
              <a:t>Đứng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Phủ</a:t>
            </a:r>
            <a:r>
              <a:rPr lang="en-US" dirty="0"/>
              <a:t>).</a:t>
            </a:r>
          </a:p>
          <a:p>
            <a:pPr lvl="0"/>
            <a:r>
              <a:rPr lang="en-US" b="1" dirty="0"/>
              <a:t>	+ </a:t>
            </a:r>
            <a:r>
              <a:rPr lang="en-US" b="1" dirty="0" err="1"/>
              <a:t>Trạng</a:t>
            </a:r>
            <a:r>
              <a:rPr lang="en-US" b="1" dirty="0"/>
              <a:t> </a:t>
            </a:r>
            <a:r>
              <a:rPr lang="en-US" b="1" dirty="0" err="1"/>
              <a:t>thái</a:t>
            </a:r>
            <a:r>
              <a:rPr lang="en-US" b="1" dirty="0"/>
              <a:t> "</a:t>
            </a:r>
            <a:r>
              <a:rPr lang="en-US" b="1" dirty="0" err="1"/>
              <a:t>Dòng</a:t>
            </a:r>
            <a:r>
              <a:rPr lang="en-US" b="1" dirty="0"/>
              <a:t> </a:t>
            </a:r>
            <a:r>
              <a:rPr lang="en-US" b="1" dirty="0" err="1"/>
              <a:t>chảy</a:t>
            </a:r>
            <a:r>
              <a:rPr lang="en-US" b="1" dirty="0"/>
              <a:t>":</a:t>
            </a:r>
            <a:r>
              <a:rPr lang="en-US" dirty="0"/>
              <a:t> AI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chán</a:t>
            </a:r>
            <a:r>
              <a:rPr lang="en-US" b="1" dirty="0"/>
              <a:t>,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căng</a:t>
            </a:r>
            <a:r>
              <a:rPr lang="en-US" b="1" dirty="0"/>
              <a:t> </a:t>
            </a:r>
            <a:r>
              <a:rPr lang="en-US" b="1" dirty="0" err="1"/>
              <a:t>thẳng</a:t>
            </a:r>
            <a:r>
              <a:rPr lang="en-US" dirty="0"/>
              <a:t>,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hứng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22528-AADF-1B16-04AB-4725006D33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" y="2608156"/>
            <a:ext cx="4811078" cy="26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664C1-50C3-B188-EF56-199D1C590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CE2A3-07BC-4BF9-3E8F-8B76FC8F8C6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190" y="2319445"/>
            <a:ext cx="6506210" cy="3860800"/>
          </a:xfrm>
        </p:spPr>
        <p:txBody>
          <a:bodyPr>
            <a:normAutofit/>
          </a:bodyPr>
          <a:lstStyle/>
          <a:p>
            <a:r>
              <a:rPr lang="vi-VN" sz="3000" dirty="0"/>
              <a:t>o </a:t>
            </a:r>
            <a:r>
              <a:rPr lang="en-US" b="1" dirty="0"/>
              <a:t>5.2.1 </a:t>
            </a:r>
            <a:r>
              <a:rPr lang="en-US" b="1" dirty="0" err="1"/>
              <a:t>Đạo</a:t>
            </a:r>
            <a:r>
              <a:rPr lang="en-US" b="1" dirty="0"/>
              <a:t> Văn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Lười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Duy</a:t>
            </a:r>
            <a:endParaRPr lang="en-US" dirty="0"/>
          </a:p>
          <a:p>
            <a:pPr lvl="0"/>
            <a:r>
              <a:rPr lang="en-US" b="1" dirty="0"/>
              <a:t>	+ Nguy </a:t>
            </a:r>
            <a:r>
              <a:rPr lang="en-US" b="1" dirty="0" err="1"/>
              <a:t>cơ</a:t>
            </a:r>
            <a:r>
              <a:rPr lang="en-US" b="1" dirty="0"/>
              <a:t>:</a:t>
            </a:r>
            <a:r>
              <a:rPr lang="en-US" dirty="0"/>
              <a:t> Sinh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AI (ChatGPT, Gemini)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,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, </a:t>
            </a:r>
            <a:r>
              <a:rPr lang="en-US" dirty="0" err="1"/>
              <a:t>thậm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.</a:t>
            </a:r>
          </a:p>
          <a:p>
            <a:pPr lvl="0"/>
            <a:r>
              <a:rPr lang="en-US" b="1" dirty="0"/>
              <a:t>	+ </a:t>
            </a:r>
            <a:r>
              <a:rPr lang="en-US" b="1" dirty="0" err="1"/>
              <a:t>Tác</a:t>
            </a:r>
            <a:r>
              <a:rPr lang="en-US" b="1" dirty="0"/>
              <a:t> </a:t>
            </a:r>
            <a:r>
              <a:rPr lang="en-US" b="1" dirty="0" err="1"/>
              <a:t>hại</a:t>
            </a:r>
            <a:r>
              <a:rPr lang="en-US" b="1" dirty="0"/>
              <a:t> </a:t>
            </a:r>
            <a:r>
              <a:rPr lang="en-US" b="1" dirty="0" err="1"/>
              <a:t>lớn</a:t>
            </a:r>
            <a:r>
              <a:rPr lang="en-US" b="1" dirty="0"/>
              <a:t> </a:t>
            </a:r>
            <a:r>
              <a:rPr lang="en-US" b="1" dirty="0" err="1"/>
              <a:t>nhất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b="1" dirty="0" err="1"/>
              <a:t>Mất</a:t>
            </a:r>
            <a:r>
              <a:rPr lang="en-US" b="1" dirty="0"/>
              <a:t> </a:t>
            </a:r>
            <a:r>
              <a:rPr lang="en-US" b="1" dirty="0" err="1"/>
              <a:t>khả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duy</a:t>
            </a:r>
            <a:r>
              <a:rPr lang="en-US" b="1" dirty="0"/>
              <a:t> </a:t>
            </a:r>
            <a:r>
              <a:rPr lang="en-US" b="1" dirty="0" err="1"/>
              <a:t>phản</a:t>
            </a:r>
            <a:r>
              <a:rPr lang="en-US" b="1" dirty="0"/>
              <a:t> </a:t>
            </a:r>
            <a:r>
              <a:rPr lang="en-US" b="1" dirty="0" err="1"/>
              <a:t>biện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lách</a:t>
            </a:r>
            <a:r>
              <a:rPr lang="en-US" dirty="0"/>
              <a:t>,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.</a:t>
            </a:r>
          </a:p>
          <a:p>
            <a:pPr lvl="0"/>
            <a:r>
              <a:rPr lang="en-US" b="1" dirty="0"/>
              <a:t>	+ </a:t>
            </a:r>
            <a:r>
              <a:rPr lang="en-US" b="1" dirty="0" err="1"/>
              <a:t>Thách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AI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C8A14-78B8-5BD0-CD7D-E627CCAD7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0" y="2608156"/>
            <a:ext cx="4389120" cy="27432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4A1670BF-4643-6067-FFD8-65222FF89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-118956"/>
            <a:ext cx="8802370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5.2 NHỮNG MẶT TRÁI VÀ RỦI RO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82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3009B-0C7D-E16E-5B61-B1DC77BD7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3DA406-DE66-CD42-57C7-305DB7075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-118956"/>
            <a:ext cx="8802370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5.2 NHỮNG MẶT TRÁI VÀ RỦI RO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5BE2D-19E8-8324-1273-20BE5197D0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190" y="2214880"/>
            <a:ext cx="6506210" cy="3860800"/>
          </a:xfrm>
        </p:spPr>
        <p:txBody>
          <a:bodyPr>
            <a:normAutofit/>
          </a:bodyPr>
          <a:lstStyle/>
          <a:p>
            <a:r>
              <a:rPr lang="vi-VN" sz="3000" dirty="0"/>
              <a:t>o </a:t>
            </a:r>
            <a:r>
              <a:rPr lang="en-US" b="1" dirty="0"/>
              <a:t>5.2.2 </a:t>
            </a:r>
            <a:r>
              <a:rPr lang="en-US" b="1" dirty="0" err="1"/>
              <a:t>Sự</a:t>
            </a:r>
            <a:r>
              <a:rPr lang="en-US" b="1" dirty="0"/>
              <a:t> “Thiên </a:t>
            </a:r>
            <a:r>
              <a:rPr lang="en-US" b="1" dirty="0" err="1"/>
              <a:t>Vị</a:t>
            </a:r>
            <a:r>
              <a:rPr lang="en-US" b="1" dirty="0"/>
              <a:t>” (Bias) </a:t>
            </a:r>
            <a:r>
              <a:rPr lang="en-US" b="1" dirty="0" err="1"/>
              <a:t>Của</a:t>
            </a:r>
            <a:r>
              <a:rPr lang="en-US" b="1" dirty="0"/>
              <a:t> AI</a:t>
            </a:r>
            <a:endParaRPr lang="en-US" dirty="0"/>
          </a:p>
          <a:p>
            <a:pPr lvl="0"/>
            <a:r>
              <a:rPr lang="en-US" b="1" dirty="0"/>
              <a:t>	+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chế</a:t>
            </a:r>
            <a:r>
              <a:rPr lang="en-US" b="1" dirty="0"/>
              <a:t>:</a:t>
            </a:r>
            <a:r>
              <a:rPr lang="en-US" dirty="0"/>
              <a:t> AI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, AI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theo.</a:t>
            </a:r>
            <a:endParaRPr lang="en-US" dirty="0"/>
          </a:p>
          <a:p>
            <a:pPr lvl="0"/>
            <a:r>
              <a:rPr lang="en-US" b="1" dirty="0"/>
              <a:t>	+ Hậu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AI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,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b="1" dirty="0" err="1"/>
              <a:t>trầm</a:t>
            </a:r>
            <a:r>
              <a:rPr lang="en-US" b="1" dirty="0"/>
              <a:t> </a:t>
            </a:r>
            <a:r>
              <a:rPr lang="en-US" b="1" dirty="0" err="1"/>
              <a:t>trọng</a:t>
            </a:r>
            <a:r>
              <a:rPr lang="en-US" b="1" dirty="0"/>
              <a:t> </a:t>
            </a:r>
            <a:r>
              <a:rPr lang="en-US" b="1" dirty="0" err="1"/>
              <a:t>thêm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kiến</a:t>
            </a:r>
            <a:r>
              <a:rPr lang="en-US" b="1" dirty="0"/>
              <a:t> </a:t>
            </a:r>
            <a:r>
              <a:rPr lang="en-US" b="1" dirty="0" err="1"/>
              <a:t>xã</a:t>
            </a:r>
            <a:r>
              <a:rPr lang="en-US" b="1" dirty="0"/>
              <a:t> </a:t>
            </a:r>
            <a:r>
              <a:rPr lang="en-US" b="1" dirty="0" err="1"/>
              <a:t>hội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CA9D2-8EC7-60FB-4857-0411011CD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2" y="2214880"/>
            <a:ext cx="4869465" cy="32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9BC24-08D0-3A69-436D-17C795C3B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3017C-F4C1-6DDC-9ACF-02D84FEDE51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190" y="2319445"/>
            <a:ext cx="6506210" cy="3860800"/>
          </a:xfrm>
        </p:spPr>
        <p:txBody>
          <a:bodyPr>
            <a:normAutofit/>
          </a:bodyPr>
          <a:lstStyle/>
          <a:p>
            <a:r>
              <a:rPr lang="vi-VN" sz="3000" dirty="0"/>
              <a:t>o </a:t>
            </a:r>
            <a:r>
              <a:rPr lang="en-US" b="1" dirty="0"/>
              <a:t>5.2.3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Khoảng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Giàu</a:t>
            </a:r>
            <a:r>
              <a:rPr lang="en-US" b="1" dirty="0"/>
              <a:t> - </a:t>
            </a:r>
            <a:r>
              <a:rPr lang="en-US" b="1" dirty="0" err="1"/>
              <a:t>Nghèo</a:t>
            </a:r>
            <a:endParaRPr lang="en-US" dirty="0"/>
          </a:p>
          <a:p>
            <a:pPr lvl="0"/>
            <a:r>
              <a:rPr lang="en-US" b="1" dirty="0"/>
              <a:t>	+ </a:t>
            </a:r>
            <a:r>
              <a:rPr lang="en-US" b="1" dirty="0" err="1"/>
              <a:t>Gây</a:t>
            </a:r>
            <a:r>
              <a:rPr lang="en-US" b="1" dirty="0"/>
              <a:t> </a:t>
            </a:r>
            <a:r>
              <a:rPr lang="en-US" b="1" dirty="0" err="1"/>
              <a:t>bất</a:t>
            </a:r>
            <a:r>
              <a:rPr lang="en-US" b="1" dirty="0"/>
              <a:t> </a:t>
            </a:r>
            <a:r>
              <a:rPr lang="en-US" b="1" dirty="0" err="1"/>
              <a:t>bình</a:t>
            </a:r>
            <a:r>
              <a:rPr lang="en-US" b="1" dirty="0"/>
              <a:t> </a:t>
            </a:r>
            <a:r>
              <a:rPr lang="en-US" b="1" dirty="0" err="1"/>
              <a:t>đẳng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AI </a:t>
            </a:r>
            <a:r>
              <a:rPr lang="en-US" dirty="0" err="1"/>
              <a:t>xịn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,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Premium.</a:t>
            </a:r>
          </a:p>
          <a:p>
            <a:pPr lvl="0"/>
            <a:r>
              <a:rPr lang="en-US" b="1" dirty="0"/>
              <a:t>	+ </a:t>
            </a:r>
            <a:r>
              <a:rPr lang="en-US" b="1" dirty="0" err="1"/>
              <a:t>Nới</a:t>
            </a:r>
            <a:r>
              <a:rPr lang="en-US" b="1" dirty="0"/>
              <a:t> </a:t>
            </a:r>
            <a:r>
              <a:rPr lang="en-US" b="1" dirty="0" err="1"/>
              <a:t>rộng</a:t>
            </a:r>
            <a:r>
              <a:rPr lang="en-US" b="1" dirty="0"/>
              <a:t> </a:t>
            </a:r>
            <a:r>
              <a:rPr lang="en-US" b="1" dirty="0" err="1"/>
              <a:t>khoảng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:</a:t>
            </a:r>
            <a:r>
              <a:rPr lang="en-US" dirty="0"/>
              <a:t> Học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"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 AI"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xa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b="1" dirty="0" err="1"/>
              <a:t>nới</a:t>
            </a:r>
            <a:r>
              <a:rPr lang="en-US" b="1" dirty="0"/>
              <a:t> </a:t>
            </a:r>
            <a:r>
              <a:rPr lang="en-US" b="1" dirty="0" err="1"/>
              <a:t>rộng</a:t>
            </a:r>
            <a:r>
              <a:rPr lang="en-US" b="1" dirty="0"/>
              <a:t> </a:t>
            </a:r>
            <a:r>
              <a:rPr lang="en-US" b="1" dirty="0" err="1"/>
              <a:t>khoảng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kiến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03925-3565-7DC7-4AAF-C0618827F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57" y="2164080"/>
            <a:ext cx="4588253" cy="3278293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74BACAC8-B9E4-D119-3D34-A0DCD26DF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-118956"/>
            <a:ext cx="8802370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5.2 NHỮNG MẶT TRÁI VÀ RỦI RO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95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C8739-2A1E-4B36-7A26-52851FD0E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960F5-FCE6-1116-517C-008EC0ED4E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190" y="2319445"/>
            <a:ext cx="6506210" cy="3860800"/>
          </a:xfrm>
        </p:spPr>
        <p:txBody>
          <a:bodyPr>
            <a:normAutofit/>
          </a:bodyPr>
          <a:lstStyle/>
          <a:p>
            <a:r>
              <a:rPr lang="vi-VN" sz="3000" dirty="0"/>
              <a:t>o </a:t>
            </a:r>
            <a:r>
              <a:rPr lang="en-US" b="1" dirty="0"/>
              <a:t>5.2.4 Bảo </a:t>
            </a:r>
            <a:r>
              <a:rPr lang="en-US" b="1" dirty="0" err="1"/>
              <a:t>Mật</a:t>
            </a:r>
            <a:r>
              <a:rPr lang="en-US" b="1" dirty="0"/>
              <a:t> Thông Tin</a:t>
            </a:r>
            <a:endParaRPr lang="en-US" dirty="0"/>
          </a:p>
          <a:p>
            <a:pPr lvl="0"/>
            <a:r>
              <a:rPr lang="en-US" b="1" dirty="0"/>
              <a:t>	+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thu</a:t>
            </a:r>
            <a:r>
              <a:rPr lang="en-US" b="1" dirty="0"/>
              <a:t> </a:t>
            </a:r>
            <a:r>
              <a:rPr lang="en-US" b="1" dirty="0" err="1"/>
              <a:t>thập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AI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nhạy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: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, </a:t>
            </a:r>
            <a:r>
              <a:rPr lang="en-US" dirty="0" err="1"/>
              <a:t>thói</a:t>
            </a:r>
            <a:r>
              <a:rPr lang="en-US" dirty="0"/>
              <a:t> </a:t>
            </a:r>
            <a:r>
              <a:rPr lang="en-US" dirty="0" err="1"/>
              <a:t>quen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,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,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.</a:t>
            </a:r>
          </a:p>
          <a:p>
            <a:pPr lvl="0"/>
            <a:r>
              <a:rPr lang="en-US" b="1" dirty="0"/>
              <a:t>	+ </a:t>
            </a:r>
            <a:r>
              <a:rPr lang="en-US" b="1" dirty="0" err="1"/>
              <a:t>Rủi</a:t>
            </a:r>
            <a:r>
              <a:rPr lang="en-US" b="1" dirty="0"/>
              <a:t> </a:t>
            </a:r>
            <a:r>
              <a:rPr lang="en-US" b="1" dirty="0" err="1"/>
              <a:t>ro</a:t>
            </a:r>
            <a:r>
              <a:rPr lang="en-US" b="1" dirty="0"/>
              <a:t>:</a:t>
            </a:r>
            <a:r>
              <a:rPr lang="en-US" dirty="0"/>
              <a:t> Nguy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b="1" dirty="0" err="1"/>
              <a:t>lộ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tin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F9424F0-CC75-9649-762E-B06BD958A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-118956"/>
            <a:ext cx="8802370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5.2 NHỮNG MẶT TRÁI VÀ RỦI RO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1738E-AAC5-D6A0-712C-AB5DB9DDD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50" y="2214880"/>
            <a:ext cx="4785360" cy="31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1458A-3E2B-6196-4664-0BEA1B727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FC478-E911-8B86-1563-45827768C08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190" y="2214880"/>
            <a:ext cx="6506210" cy="3860800"/>
          </a:xfrm>
        </p:spPr>
        <p:txBody>
          <a:bodyPr>
            <a:normAutofit/>
          </a:bodyPr>
          <a:lstStyle/>
          <a:p>
            <a:r>
              <a:rPr lang="vi-VN" sz="3000" dirty="0"/>
              <a:t>o </a:t>
            </a:r>
            <a:r>
              <a:rPr lang="en-US" b="1" dirty="0"/>
              <a:t>5.2.5 </a:t>
            </a:r>
            <a:r>
              <a:rPr lang="en-US" b="1" dirty="0" err="1"/>
              <a:t>Thiếu</a:t>
            </a:r>
            <a:r>
              <a:rPr lang="en-US" b="1" dirty="0"/>
              <a:t> </a:t>
            </a:r>
            <a:r>
              <a:rPr lang="en-US" b="1" dirty="0" err="1"/>
              <a:t>Vắng</a:t>
            </a:r>
            <a:r>
              <a:rPr lang="en-US" b="1" dirty="0"/>
              <a:t> </a:t>
            </a:r>
            <a:r>
              <a:rPr lang="en-US" b="1" dirty="0" err="1"/>
              <a:t>Cảm</a:t>
            </a:r>
            <a:r>
              <a:rPr lang="en-US" b="1" dirty="0"/>
              <a:t> </a:t>
            </a:r>
            <a:r>
              <a:rPr lang="en-US" b="1" dirty="0" err="1"/>
              <a:t>Xúc</a:t>
            </a:r>
            <a:r>
              <a:rPr lang="en-US" b="1" dirty="0"/>
              <a:t> Con </a:t>
            </a:r>
            <a:r>
              <a:rPr lang="en-US" b="1" dirty="0" err="1"/>
              <a:t>Người</a:t>
            </a:r>
            <a:endParaRPr lang="en-US" dirty="0"/>
          </a:p>
          <a:p>
            <a:pPr lvl="0"/>
            <a:r>
              <a:rPr lang="en-US" b="1" dirty="0"/>
              <a:t>	+ </a:t>
            </a:r>
            <a:r>
              <a:rPr lang="en-US" b="1" dirty="0" err="1"/>
              <a:t>Nỗi</a:t>
            </a:r>
            <a:r>
              <a:rPr lang="en-US" b="1" dirty="0"/>
              <a:t> lo </a:t>
            </a:r>
            <a:r>
              <a:rPr lang="en-US" b="1" dirty="0" err="1"/>
              <a:t>nghề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r>
              <a:rPr lang="en-US" b="1" dirty="0"/>
              <a:t>:</a:t>
            </a:r>
            <a:r>
              <a:rPr lang="en-US" dirty="0"/>
              <a:t> AI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dấy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lo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lvl="0"/>
            <a:r>
              <a:rPr lang="en-US" b="1" dirty="0"/>
              <a:t>	+ </a:t>
            </a:r>
            <a:r>
              <a:rPr lang="en-US" b="1" dirty="0" err="1"/>
              <a:t>Mất</a:t>
            </a:r>
            <a:r>
              <a:rPr lang="en-US" b="1" dirty="0"/>
              <a:t> </a:t>
            </a:r>
            <a:r>
              <a:rPr lang="en-US" b="1" dirty="0" err="1"/>
              <a:t>kỹ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sống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dạy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, </a:t>
            </a:r>
            <a:r>
              <a:rPr lang="en-US" dirty="0" err="1"/>
              <a:t>thấu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.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móc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khiến</a:t>
            </a:r>
            <a:r>
              <a:rPr lang="en-US" dirty="0"/>
              <a:t> </a:t>
            </a:r>
            <a:r>
              <a:rPr lang="en-US" dirty="0" err="1"/>
              <a:t>trẻ</a:t>
            </a:r>
            <a:r>
              <a:rPr lang="en-US" dirty="0"/>
              <a:t> </a:t>
            </a:r>
            <a:r>
              <a:rPr lang="en-US" b="1" dirty="0" err="1"/>
              <a:t>thiếu</a:t>
            </a:r>
            <a:r>
              <a:rPr lang="en-US" b="1" dirty="0"/>
              <a:t> </a:t>
            </a:r>
            <a:r>
              <a:rPr lang="en-US" b="1" dirty="0" err="1"/>
              <a:t>kỹ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xã</a:t>
            </a:r>
            <a:r>
              <a:rPr lang="en-US" b="1" dirty="0"/>
              <a:t> </a:t>
            </a:r>
            <a:r>
              <a:rPr lang="en-US" b="1" dirty="0" err="1"/>
              <a:t>hội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sự</a:t>
            </a:r>
            <a:r>
              <a:rPr lang="en-US" b="1" dirty="0"/>
              <a:t> rung </a:t>
            </a:r>
            <a:r>
              <a:rPr lang="en-US" b="1" dirty="0" err="1"/>
              <a:t>cảm</a:t>
            </a:r>
            <a:r>
              <a:rPr lang="en-US" dirty="0"/>
              <a:t>.</a:t>
            </a:r>
          </a:p>
          <a:p>
            <a:pPr lvl="0"/>
            <a:r>
              <a:rPr lang="en-US" b="1" dirty="0"/>
              <a:t>	+ Thay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vai</a:t>
            </a:r>
            <a:r>
              <a:rPr lang="en-US" b="1" dirty="0"/>
              <a:t> </a:t>
            </a:r>
            <a:r>
              <a:rPr lang="en-US" b="1" dirty="0" err="1"/>
              <a:t>trò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"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"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truyền</a:t>
            </a:r>
            <a:r>
              <a:rPr lang="en-US" b="1" dirty="0"/>
              <a:t> </a:t>
            </a:r>
            <a:r>
              <a:rPr lang="en-US" b="1" dirty="0" err="1"/>
              <a:t>lửa</a:t>
            </a:r>
            <a:r>
              <a:rPr lang="en-US" b="1" dirty="0"/>
              <a:t>, </a:t>
            </a:r>
            <a:r>
              <a:rPr lang="en-US" b="1" dirty="0" err="1"/>
              <a:t>cố</a:t>
            </a:r>
            <a:r>
              <a:rPr lang="en-US" b="1" dirty="0"/>
              <a:t> </a:t>
            </a:r>
            <a:r>
              <a:rPr lang="en-US" b="1" dirty="0" err="1"/>
              <a:t>vấn</a:t>
            </a:r>
            <a:r>
              <a:rPr lang="en-US" b="1" dirty="0"/>
              <a:t> </a:t>
            </a:r>
            <a:r>
              <a:rPr lang="en-US" b="1" dirty="0" err="1"/>
              <a:t>tinh</a:t>
            </a:r>
            <a:r>
              <a:rPr lang="en-US" b="1" dirty="0"/>
              <a:t> </a:t>
            </a:r>
            <a:r>
              <a:rPr lang="en-US" b="1" dirty="0" err="1"/>
              <a:t>thần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E5BD9E8-96EE-D2AF-CB78-E4D9499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-118956"/>
            <a:ext cx="8802370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5.2 NHỮNG MẶT TRÁI VÀ RỦI RO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5AFEA-EB42-8AF8-97DA-2F6502096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5" r="9452"/>
          <a:stretch>
            <a:fillRect/>
          </a:stretch>
        </p:blipFill>
        <p:spPr>
          <a:xfrm>
            <a:off x="7162800" y="2391488"/>
            <a:ext cx="4525010" cy="32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D4F83-6A7F-2849-80AE-4D8B90433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0130-3944-B49D-A564-AEE772A01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CHƯƠNG 6: KẾT LUẬN VÀ HƯỚNG PHÁT TRIỂN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AA0BE-4868-9C1F-557C-5654927D7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5300" y="1996440"/>
            <a:ext cx="5959480" cy="3550350"/>
          </a:xfrm>
        </p:spPr>
        <p:txBody>
          <a:bodyPr/>
          <a:lstStyle/>
          <a:p>
            <a:r>
              <a:rPr lang="vi-VN" sz="2400" dirty="0">
                <a:solidFill>
                  <a:srgbClr val="3A729A"/>
                </a:solidFill>
              </a:rPr>
              <a:t>• </a:t>
            </a:r>
            <a:r>
              <a:rPr lang="en-US" b="1" dirty="0">
                <a:solidFill>
                  <a:srgbClr val="3A729A"/>
                </a:solidFill>
              </a:rPr>
              <a:t>6.1 KẾT LUẬN</a:t>
            </a:r>
            <a:endParaRPr lang="en-US" dirty="0">
              <a:solidFill>
                <a:srgbClr val="3A729A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26D044-6902-67AF-834D-E45AA942C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348464"/>
              </p:ext>
            </p:extLst>
          </p:nvPr>
        </p:nvGraphicFramePr>
        <p:xfrm>
          <a:off x="5575300" y="2557781"/>
          <a:ext cx="6261100" cy="3779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30550">
                  <a:extLst>
                    <a:ext uri="{9D8B030D-6E8A-4147-A177-3AD203B41FA5}">
                      <a16:colId xmlns:a16="http://schemas.microsoft.com/office/drawing/2014/main" val="915047077"/>
                    </a:ext>
                  </a:extLst>
                </a:gridCol>
                <a:gridCol w="3130550">
                  <a:extLst>
                    <a:ext uri="{9D8B030D-6E8A-4147-A177-3AD203B41FA5}">
                      <a16:colId xmlns:a16="http://schemas.microsoft.com/office/drawing/2014/main" val="3407368103"/>
                    </a:ext>
                  </a:extLst>
                </a:gridCol>
              </a:tblGrid>
              <a:tr h="827904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8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Điểm Mạnh Của AI trong Giáo Dục</a:t>
                      </a:r>
                      <a:endParaRPr lang="en-US" sz="18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8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Hạn Chế Cần Lưu Ý (Theo UNESCO, OECD)</a:t>
                      </a:r>
                      <a:endParaRPr lang="en-US" sz="18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918230149"/>
                  </a:ext>
                </a:extLst>
              </a:tr>
              <a:tr h="1475829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Cá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nhân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hóa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việc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học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: Học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sinh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tiếp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cận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kiến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thức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phù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hợp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năng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lực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.</a:t>
                      </a:r>
                      <a:endParaRPr lang="en-US" sz="1800" b="0" kern="100" dirty="0">
                        <a:solidFill>
                          <a:srgbClr val="000000"/>
                        </a:solidFill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114300" marR="114300" marT="76200" marB="7620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AI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không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phải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lúc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nào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cũng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chính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xác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: Học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sinh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cần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tư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duy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phản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biện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&amp;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kiểm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tra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lại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.</a:t>
                      </a:r>
                      <a:endParaRPr lang="en-US" sz="1800" kern="100" dirty="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29705549"/>
                  </a:ext>
                </a:extLst>
              </a:tr>
              <a:tr h="1475829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Giảm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tải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công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việc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cho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Giáo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viên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: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Hỗ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trợ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chấm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bài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,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soạn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giáo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án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,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theo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dõi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tiến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b="0" kern="100" dirty="0" err="1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độ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.</a:t>
                      </a:r>
                      <a:endParaRPr lang="en-US" sz="1800" b="0" kern="100" dirty="0">
                        <a:solidFill>
                          <a:srgbClr val="000000"/>
                        </a:solidFill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114300" marR="114300" marT="76200" marB="7620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AI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chỉ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là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CÔNG CỤ: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Không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thay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thế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vai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trò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của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Giáo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viên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và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sự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chủ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động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của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Người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học</a:t>
                      </a:r>
                      <a:r>
                        <a:rPr lang="en-US" sz="18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.</a:t>
                      </a:r>
                      <a:endParaRPr lang="en-US" sz="1800" kern="100" dirty="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202697339"/>
                  </a:ext>
                </a:extLst>
              </a:tr>
            </a:tbl>
          </a:graphicData>
        </a:graphic>
      </p:graphicFrame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C7FE6D8-60A2-1C64-C510-B7C91595B5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21429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5A16F4C-B618-5827-BDA6-16A5C36C6B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D2A91D76-943D-47AF-252B-9D93E4E1E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15710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71D0-FDF8-A26A-A289-102035220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5249-659C-13C5-7FD5-8ABD92DC8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6: KẾT LUẬN VÀ HƯỚNG PHÁT TRIỂN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23C81-2A6B-1912-5C2C-AF6CD4F71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1741344"/>
            <a:ext cx="5308600" cy="900256"/>
          </a:xfrm>
        </p:spPr>
        <p:txBody>
          <a:bodyPr>
            <a:noAutofit/>
          </a:bodyPr>
          <a:lstStyle/>
          <a:p>
            <a:r>
              <a:rPr lang="vi-VN" sz="2800" dirty="0">
                <a:solidFill>
                  <a:srgbClr val="3A729A"/>
                </a:solidFill>
              </a:rPr>
              <a:t>•</a:t>
            </a:r>
            <a:r>
              <a:rPr lang="en-US" sz="2800" dirty="0">
                <a:solidFill>
                  <a:srgbClr val="3A729A"/>
                </a:solidFill>
              </a:rPr>
              <a:t> </a:t>
            </a:r>
            <a:r>
              <a:rPr lang="en-US" sz="2800" b="1" dirty="0">
                <a:solidFill>
                  <a:srgbClr val="3A729A"/>
                </a:solidFill>
              </a:rPr>
              <a:t>6.2 HẠN CHẾ CỦA AI TRONG GIÁO DỤC</a:t>
            </a:r>
          </a:p>
          <a:p>
            <a:pPr lvl="0"/>
            <a:r>
              <a:rPr lang="vi-VN" sz="2000" dirty="0"/>
              <a:t>o </a:t>
            </a:r>
            <a:r>
              <a:rPr lang="en-US" sz="2000" b="1" dirty="0" err="1"/>
              <a:t>Thiếu</a:t>
            </a:r>
            <a:r>
              <a:rPr lang="en-US" sz="2000" b="1" dirty="0"/>
              <a:t> </a:t>
            </a:r>
            <a:r>
              <a:rPr lang="en-US" sz="2000" b="1" dirty="0" err="1"/>
              <a:t>Cảm</a:t>
            </a:r>
            <a:r>
              <a:rPr lang="en-US" sz="2000" b="1" dirty="0"/>
              <a:t> </a:t>
            </a:r>
            <a:r>
              <a:rPr lang="en-US" sz="2000" b="1" dirty="0" err="1"/>
              <a:t>Xúc</a:t>
            </a:r>
            <a:r>
              <a:rPr lang="en-US" sz="2000" b="1" dirty="0"/>
              <a:t> &amp; </a:t>
            </a:r>
            <a:r>
              <a:rPr lang="en-US" sz="2000" b="1" dirty="0" err="1"/>
              <a:t>Thấu</a:t>
            </a:r>
            <a:r>
              <a:rPr lang="en-US" sz="2000" b="1" dirty="0"/>
              <a:t> </a:t>
            </a:r>
            <a:r>
              <a:rPr lang="en-US" sz="2000" b="1" dirty="0" err="1"/>
              <a:t>Hiểu</a:t>
            </a:r>
            <a:r>
              <a:rPr lang="en-US" sz="2000" b="1" dirty="0"/>
              <a:t>:</a:t>
            </a:r>
            <a:r>
              <a:rPr lang="en-US" sz="2000" dirty="0"/>
              <a:t> AI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thế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–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đồng</a:t>
            </a:r>
            <a:r>
              <a:rPr lang="en-US" sz="2000" dirty="0"/>
              <a:t> </a:t>
            </a:r>
            <a:r>
              <a:rPr lang="en-US" sz="2000" dirty="0" err="1"/>
              <a:t>cảm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giáo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(UNESCO).</a:t>
            </a:r>
          </a:p>
          <a:p>
            <a:pPr lvl="0"/>
            <a:r>
              <a:rPr lang="vi-VN" sz="2000" dirty="0"/>
              <a:t>o </a:t>
            </a:r>
            <a:r>
              <a:rPr lang="en-US" sz="2000" b="1" dirty="0"/>
              <a:t>Nguy </a:t>
            </a:r>
            <a:r>
              <a:rPr lang="en-US" sz="2000" b="1" dirty="0" err="1"/>
              <a:t>Cơ</a:t>
            </a:r>
            <a:r>
              <a:rPr lang="en-US" sz="2000" b="1" dirty="0"/>
              <a:t> Sai </a:t>
            </a:r>
            <a:r>
              <a:rPr lang="en-US" sz="2000" b="1" dirty="0" err="1"/>
              <a:t>Lệch</a:t>
            </a:r>
            <a:r>
              <a:rPr lang="en-US" sz="2000" b="1" dirty="0"/>
              <a:t>/Thiên </a:t>
            </a:r>
            <a:r>
              <a:rPr lang="en-US" sz="2000" b="1" dirty="0" err="1"/>
              <a:t>Vị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đào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cân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sai</a:t>
            </a:r>
            <a:r>
              <a:rPr lang="en-US" sz="2000" dirty="0"/>
              <a:t> </a:t>
            </a:r>
            <a:r>
              <a:rPr lang="en-US" sz="2000" dirty="0" err="1"/>
              <a:t>lệch</a:t>
            </a:r>
            <a:r>
              <a:rPr lang="en-US" sz="2000" dirty="0"/>
              <a:t> </a:t>
            </a:r>
            <a:r>
              <a:rPr lang="en-US" sz="2000" dirty="0" err="1"/>
              <a:t>hoặc</a:t>
            </a:r>
            <a:r>
              <a:rPr lang="en-US" sz="2000" dirty="0"/>
              <a:t> "</a:t>
            </a:r>
            <a:r>
              <a:rPr lang="en-US" sz="2000" dirty="0" err="1"/>
              <a:t>ảo</a:t>
            </a:r>
            <a:r>
              <a:rPr lang="en-US" sz="2000" dirty="0"/>
              <a:t> </a:t>
            </a:r>
            <a:r>
              <a:rPr lang="en-US" sz="2000" dirty="0" err="1"/>
              <a:t>giác</a:t>
            </a:r>
            <a:r>
              <a:rPr lang="en-US" sz="2000" dirty="0"/>
              <a:t>" (</a:t>
            </a:r>
            <a:r>
              <a:rPr lang="en-US" sz="2000" dirty="0" err="1"/>
              <a:t>Buolamwini</a:t>
            </a:r>
            <a:r>
              <a:rPr lang="en-US" sz="2000" dirty="0"/>
              <a:t> &amp; Gebru, Stanford HAI).</a:t>
            </a:r>
          </a:p>
          <a:p>
            <a:r>
              <a:rPr lang="vi-VN" sz="2000" dirty="0"/>
              <a:t>o </a:t>
            </a:r>
            <a:r>
              <a:rPr lang="en-US" sz="2000" b="1" dirty="0" err="1"/>
              <a:t>Lạm</a:t>
            </a:r>
            <a:r>
              <a:rPr lang="en-US" sz="2000" b="1" dirty="0"/>
              <a:t> </a:t>
            </a:r>
            <a:r>
              <a:rPr lang="en-US" sz="2000" b="1" dirty="0" err="1"/>
              <a:t>Dụng</a:t>
            </a:r>
            <a:r>
              <a:rPr lang="en-US" sz="2000" b="1" dirty="0"/>
              <a:t> </a:t>
            </a:r>
            <a:r>
              <a:rPr lang="en-US" sz="2000" b="1" dirty="0" err="1"/>
              <a:t>Làm</a:t>
            </a:r>
            <a:r>
              <a:rPr lang="en-US" sz="2000" b="1" dirty="0"/>
              <a:t> </a:t>
            </a:r>
            <a:r>
              <a:rPr lang="en-US" sz="2000" b="1" dirty="0" err="1"/>
              <a:t>Giảm</a:t>
            </a:r>
            <a:r>
              <a:rPr lang="en-US" sz="2000" b="1" dirty="0"/>
              <a:t> </a:t>
            </a:r>
            <a:r>
              <a:rPr lang="en-US" sz="2000" b="1" dirty="0" err="1"/>
              <a:t>Tư</a:t>
            </a:r>
            <a:r>
              <a:rPr lang="en-US" sz="2000" b="1" dirty="0"/>
              <a:t> Duy:</a:t>
            </a:r>
            <a:r>
              <a:rPr lang="en-US" sz="2000" dirty="0"/>
              <a:t> </a:t>
            </a:r>
            <a:r>
              <a:rPr lang="en-US" sz="2000" dirty="0" err="1"/>
              <a:t>Phụ</a:t>
            </a:r>
            <a:r>
              <a:rPr lang="en-US" sz="2000" dirty="0"/>
              <a:t> </a:t>
            </a:r>
            <a:r>
              <a:rPr lang="en-US" sz="2000" dirty="0" err="1"/>
              <a:t>thuộc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mức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suy</a:t>
            </a:r>
            <a:r>
              <a:rPr lang="en-US" sz="2000" dirty="0"/>
              <a:t> </a:t>
            </a:r>
            <a:r>
              <a:rPr lang="en-US" sz="2000" dirty="0" err="1"/>
              <a:t>yếu</a:t>
            </a:r>
            <a:r>
              <a:rPr lang="en-US" sz="2000" dirty="0"/>
              <a:t> </a:t>
            </a:r>
            <a:r>
              <a:rPr lang="en-US" sz="2000" dirty="0" err="1"/>
              <a:t>tư</a:t>
            </a:r>
            <a:r>
              <a:rPr lang="en-US" sz="2000" dirty="0"/>
              <a:t> </a:t>
            </a:r>
            <a:r>
              <a:rPr lang="en-US" sz="2000" dirty="0" err="1"/>
              <a:t>duy</a:t>
            </a:r>
            <a:r>
              <a:rPr lang="en-US" sz="2000" dirty="0"/>
              <a:t> </a:t>
            </a:r>
            <a:r>
              <a:rPr lang="en-US" sz="2000" dirty="0" err="1"/>
              <a:t>độc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sáng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/</a:t>
            </a:r>
            <a:r>
              <a:rPr lang="en-US" sz="2000" dirty="0" err="1"/>
              <a:t>phản</a:t>
            </a:r>
            <a:r>
              <a:rPr lang="en-US" sz="2000" dirty="0"/>
              <a:t> </a:t>
            </a:r>
            <a:r>
              <a:rPr lang="en-US" sz="2000" dirty="0" err="1"/>
              <a:t>biện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(University College London).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2C26D-5DB3-6EAA-0BF9-DB9992823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60" y="2173431"/>
            <a:ext cx="4909770" cy="33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7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9AE0-46FB-F4BA-BAEE-10F32175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F071-4028-7732-6F87-54C385949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85582"/>
            <a:ext cx="10029565" cy="1655762"/>
          </a:xfrm>
        </p:spPr>
        <p:txBody>
          <a:bodyPr/>
          <a:lstStyle/>
          <a:p>
            <a:r>
              <a:rPr lang="en-US" dirty="0"/>
              <a:t>CHƯƠNG 6: KẾT LUẬN VÀ HƯỚNG PHÁT TRIỂN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D123A-20C8-E34A-3384-D5CB1B385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1741344"/>
            <a:ext cx="5308600" cy="900256"/>
          </a:xfrm>
        </p:spPr>
        <p:txBody>
          <a:bodyPr>
            <a:noAutofit/>
          </a:bodyPr>
          <a:lstStyle/>
          <a:p>
            <a:r>
              <a:rPr lang="vi-VN" sz="2800" dirty="0">
                <a:solidFill>
                  <a:srgbClr val="3A729A"/>
                </a:solidFill>
              </a:rPr>
              <a:t>•</a:t>
            </a:r>
            <a:r>
              <a:rPr lang="en-US" sz="2800" dirty="0">
                <a:solidFill>
                  <a:srgbClr val="3A729A"/>
                </a:solidFill>
              </a:rPr>
              <a:t> </a:t>
            </a:r>
            <a:r>
              <a:rPr lang="en-US" sz="2800" b="1" dirty="0">
                <a:solidFill>
                  <a:srgbClr val="3A729A"/>
                </a:solidFill>
              </a:rPr>
              <a:t>6.2 HẠN CHẾ CỦA AI TRONG GIÁO DỤC</a:t>
            </a:r>
          </a:p>
          <a:p>
            <a:pPr lvl="0"/>
            <a:r>
              <a:rPr lang="vi-VN" sz="2000" dirty="0"/>
              <a:t>o </a:t>
            </a:r>
            <a:r>
              <a:rPr lang="en-US" sz="2000" b="1" dirty="0" err="1"/>
              <a:t>Tăng</a:t>
            </a:r>
            <a:r>
              <a:rPr lang="en-US" sz="2000" b="1" dirty="0"/>
              <a:t> Nguy </a:t>
            </a:r>
            <a:r>
              <a:rPr lang="en-US" sz="2000" b="1" dirty="0" err="1"/>
              <a:t>Cơ</a:t>
            </a:r>
            <a:r>
              <a:rPr lang="en-US" sz="2000" b="1" dirty="0"/>
              <a:t> Gian </a:t>
            </a:r>
            <a:r>
              <a:rPr lang="en-US" sz="2000" b="1" dirty="0" err="1"/>
              <a:t>Lận</a:t>
            </a:r>
            <a:r>
              <a:rPr lang="en-US" sz="2000" b="1" dirty="0"/>
              <a:t> Học </a:t>
            </a:r>
            <a:r>
              <a:rPr lang="en-US" sz="2000" b="1" dirty="0" err="1"/>
              <a:t>Thuật</a:t>
            </a:r>
            <a:r>
              <a:rPr lang="en-US" sz="2000" b="1" dirty="0"/>
              <a:t>:</a:t>
            </a:r>
            <a:r>
              <a:rPr lang="en-US" sz="2000" dirty="0"/>
              <a:t> Công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văn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khiến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lận</a:t>
            </a:r>
            <a:r>
              <a:rPr lang="en-US" sz="2000" dirty="0"/>
              <a:t>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dàng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(International Journal for Educational Integrity).</a:t>
            </a:r>
          </a:p>
          <a:p>
            <a:pPr lvl="0"/>
            <a:r>
              <a:rPr lang="vi-VN" sz="2000" dirty="0"/>
              <a:t>o </a:t>
            </a:r>
            <a:r>
              <a:rPr lang="en-US" sz="2000" b="1" dirty="0" err="1"/>
              <a:t>Gây</a:t>
            </a:r>
            <a:r>
              <a:rPr lang="en-US" sz="2000" b="1" dirty="0"/>
              <a:t> </a:t>
            </a:r>
            <a:r>
              <a:rPr lang="en-US" sz="2000" b="1" dirty="0" err="1"/>
              <a:t>Bất</a:t>
            </a:r>
            <a:r>
              <a:rPr lang="en-US" sz="2000" b="1" dirty="0"/>
              <a:t> Bình </a:t>
            </a:r>
            <a:r>
              <a:rPr lang="en-US" sz="2000" b="1" dirty="0" err="1"/>
              <a:t>Đẳng</a:t>
            </a:r>
            <a:r>
              <a:rPr lang="en-US" sz="2000" b="1" dirty="0"/>
              <a:t> </a:t>
            </a:r>
            <a:r>
              <a:rPr lang="en-US" sz="2000" b="1" dirty="0" err="1"/>
              <a:t>Tiếp</a:t>
            </a:r>
            <a:r>
              <a:rPr lang="en-US" sz="2000" b="1" dirty="0"/>
              <a:t> </a:t>
            </a:r>
            <a:r>
              <a:rPr lang="en-US" sz="2000" b="1" dirty="0" err="1"/>
              <a:t>Cận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Chênh</a:t>
            </a:r>
            <a:r>
              <a:rPr lang="en-US" sz="2000" dirty="0"/>
              <a:t> </a:t>
            </a:r>
            <a:r>
              <a:rPr lang="en-US" sz="2000" dirty="0" err="1"/>
              <a:t>lệch</a:t>
            </a:r>
            <a:r>
              <a:rPr lang="en-US" sz="2000" dirty="0"/>
              <a:t> </a:t>
            </a:r>
            <a:r>
              <a:rPr lang="en-US" sz="2000" dirty="0" err="1"/>
              <a:t>hạ</a:t>
            </a:r>
            <a:r>
              <a:rPr lang="en-US" sz="2000" dirty="0"/>
              <a:t> </a:t>
            </a:r>
            <a:r>
              <a:rPr lang="en-US" sz="2000" dirty="0" err="1"/>
              <a:t>tầng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nghệ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khoảng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giáo</a:t>
            </a:r>
            <a:r>
              <a:rPr lang="en-US" sz="2000" dirty="0"/>
              <a:t> </a:t>
            </a:r>
            <a:r>
              <a:rPr lang="en-US" sz="2000" dirty="0" err="1"/>
              <a:t>dục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vùng</a:t>
            </a:r>
            <a:r>
              <a:rPr lang="en-US" sz="2000" dirty="0"/>
              <a:t>/</a:t>
            </a:r>
            <a:r>
              <a:rPr lang="en-US" sz="2000" dirty="0" err="1"/>
              <a:t>trường</a:t>
            </a:r>
            <a:r>
              <a:rPr lang="en-US" sz="2000" dirty="0"/>
              <a:t> (OECD).</a:t>
            </a:r>
          </a:p>
          <a:p>
            <a:pPr lvl="0"/>
            <a:r>
              <a:rPr lang="vi-VN" sz="2000" dirty="0"/>
              <a:t>o </a:t>
            </a:r>
            <a:r>
              <a:rPr lang="en-US" sz="2000" b="1" dirty="0" err="1"/>
              <a:t>Rủi</a:t>
            </a:r>
            <a:r>
              <a:rPr lang="en-US" sz="2000" b="1" dirty="0"/>
              <a:t> Ro Bảo </a:t>
            </a:r>
            <a:r>
              <a:rPr lang="en-US" sz="2000" b="1" dirty="0" err="1"/>
              <a:t>Mật</a:t>
            </a:r>
            <a:r>
              <a:rPr lang="en-US" sz="2000" b="1" dirty="0"/>
              <a:t> </a:t>
            </a:r>
            <a:r>
              <a:rPr lang="en-US" sz="2000" b="1" dirty="0" err="1"/>
              <a:t>Dữ</a:t>
            </a:r>
            <a:r>
              <a:rPr lang="en-US" sz="2000" b="1" dirty="0"/>
              <a:t> Liệu:</a:t>
            </a:r>
            <a:r>
              <a:rPr lang="en-US" sz="2000" dirty="0"/>
              <a:t> Quy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chưa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kịp</a:t>
            </a:r>
            <a:r>
              <a:rPr lang="en-US" sz="2000" dirty="0"/>
              <a:t> </a:t>
            </a:r>
            <a:r>
              <a:rPr lang="en-US" sz="2000" dirty="0" err="1"/>
              <a:t>tốc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AI, </a:t>
            </a:r>
            <a:r>
              <a:rPr lang="en-US" sz="2000" dirty="0" err="1"/>
              <a:t>gây</a:t>
            </a:r>
            <a:r>
              <a:rPr lang="en-US" sz="2000" dirty="0"/>
              <a:t> </a:t>
            </a:r>
            <a:r>
              <a:rPr lang="en-US" sz="2000" dirty="0" err="1"/>
              <a:t>nguy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lộ</a:t>
            </a:r>
            <a:r>
              <a:rPr lang="en-US" sz="2000" dirty="0"/>
              <a:t> </a:t>
            </a:r>
            <a:r>
              <a:rPr lang="en-US" sz="2000" dirty="0" err="1"/>
              <a:t>lọt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(UNESCO).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8FE1C-0EED-34AF-1080-2247FE436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72" y="2134752"/>
            <a:ext cx="5056963" cy="33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2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D68FB-9B5B-252A-0A3A-DA73F58C4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0AC161-BD51-821C-A3F5-220B426A9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720" y="1361758"/>
            <a:ext cx="10284410" cy="796491"/>
          </a:xfrm>
        </p:spPr>
        <p:txBody>
          <a:bodyPr>
            <a:noAutofit/>
          </a:bodyPr>
          <a:lstStyle/>
          <a:p>
            <a:r>
              <a:rPr lang="vi-VN" sz="2400" dirty="0"/>
              <a:t>•</a:t>
            </a:r>
            <a:r>
              <a:rPr lang="en-US" sz="2400" dirty="0"/>
              <a:t> </a:t>
            </a:r>
            <a:r>
              <a:rPr lang="vi-VN" sz="2400" b="1" dirty="0"/>
              <a:t>1.2 Đặt vấn đề:</a:t>
            </a:r>
            <a:r>
              <a:rPr lang="vi-VN" sz="2400" dirty="0"/>
              <a:t> Hạn chế của mô hình giáo dục truyền thống.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vi-VN" sz="2400" dirty="0"/>
              <a:t>o</a:t>
            </a:r>
            <a:r>
              <a:rPr lang="en-US" sz="2400" dirty="0"/>
              <a:t> </a:t>
            </a:r>
            <a:r>
              <a:rPr lang="vi-VN" sz="2400" dirty="0"/>
              <a:t>Phương pháp "Thầy giảng – Trò nghe" khiến học sinh thụ động, thiếu sáng tạo.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vi-VN" sz="2400" dirty="0"/>
              <a:t>o</a:t>
            </a:r>
            <a:r>
              <a:rPr lang="en-US" sz="2400" dirty="0"/>
              <a:t> </a:t>
            </a:r>
            <a:r>
              <a:rPr lang="vi-VN" sz="2400" dirty="0"/>
              <a:t>Chương trình nặng lý thuyết, thiếu ứng dụng, gây áp lực học tập.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93A31-C26C-3571-8FE7-5129647CD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15" y="3219862"/>
            <a:ext cx="6186170" cy="30793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47AFB46-F191-DB94-E420-E36CBECFB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0"/>
            <a:ext cx="10029565" cy="1655762"/>
          </a:xfrm>
        </p:spPr>
        <p:txBody>
          <a:bodyPr/>
          <a:lstStyle/>
          <a:p>
            <a:r>
              <a:rPr lang="vi-VN" dirty="0"/>
              <a:t>CHƯƠNG 1: GIỚI THIỆU &amp; ĐẶT VẤN ĐỀ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8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F76C3-F525-5E90-FD8E-2EB858B92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1FF420C4-2192-DBCE-87CB-D2B01EDBA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-819996"/>
            <a:ext cx="8802370" cy="2333836"/>
          </a:xfrm>
        </p:spPr>
        <p:txBody>
          <a:bodyPr/>
          <a:lstStyle/>
          <a:p>
            <a:r>
              <a:rPr lang="vi-VN" dirty="0">
                <a:solidFill>
                  <a:srgbClr val="3A729A"/>
                </a:solidFill>
              </a:rPr>
              <a:t>• </a:t>
            </a:r>
            <a:r>
              <a:rPr lang="en-US" dirty="0">
                <a:solidFill>
                  <a:srgbClr val="3A729A"/>
                </a:solidFill>
              </a:rPr>
              <a:t>6.3 Hướng Phát Triển (Tương Lai)</a:t>
            </a:r>
            <a:br>
              <a:rPr lang="en-US" dirty="0">
                <a:solidFill>
                  <a:srgbClr val="3A729A"/>
                </a:solidFill>
              </a:rPr>
            </a:br>
            <a:endParaRPr lang="en-US" dirty="0">
              <a:solidFill>
                <a:srgbClr val="3A729A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780C7E-3C28-F7BA-CDD7-8F6F29E53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307285"/>
              </p:ext>
            </p:extLst>
          </p:nvPr>
        </p:nvGraphicFramePr>
        <p:xfrm>
          <a:off x="604520" y="1158240"/>
          <a:ext cx="10982959" cy="5069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2185">
                  <a:extLst>
                    <a:ext uri="{9D8B030D-6E8A-4147-A177-3AD203B41FA5}">
                      <a16:colId xmlns:a16="http://schemas.microsoft.com/office/drawing/2014/main" val="3922275345"/>
                    </a:ext>
                  </a:extLst>
                </a:gridCol>
                <a:gridCol w="2835407">
                  <a:extLst>
                    <a:ext uri="{9D8B030D-6E8A-4147-A177-3AD203B41FA5}">
                      <a16:colId xmlns:a16="http://schemas.microsoft.com/office/drawing/2014/main" val="2559819715"/>
                    </a:ext>
                  </a:extLst>
                </a:gridCol>
                <a:gridCol w="2726352">
                  <a:extLst>
                    <a:ext uri="{9D8B030D-6E8A-4147-A177-3AD203B41FA5}">
                      <a16:colId xmlns:a16="http://schemas.microsoft.com/office/drawing/2014/main" val="582012980"/>
                    </a:ext>
                  </a:extLst>
                </a:gridCol>
                <a:gridCol w="2919015">
                  <a:extLst>
                    <a:ext uri="{9D8B030D-6E8A-4147-A177-3AD203B41FA5}">
                      <a16:colId xmlns:a16="http://schemas.microsoft.com/office/drawing/2014/main" val="2149360515"/>
                    </a:ext>
                  </a:extLst>
                </a:gridCol>
              </a:tblGrid>
              <a:tr h="486357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Các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khía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cạnh</a:t>
                      </a:r>
                      <a:endParaRPr lang="en-US" sz="1600" kern="100" dirty="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Giành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được</a:t>
                      </a:r>
                      <a:endParaRPr lang="en-US" sz="1600" kern="100" dirty="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Tầm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nhìn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các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thách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thức</a:t>
                      </a:r>
                      <a:endParaRPr lang="en-US" sz="1600" kern="100" dirty="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Tạo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nên</a:t>
                      </a:r>
                      <a:endParaRPr lang="en-US" sz="1600" kern="100" dirty="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extLst>
                  <a:ext uri="{0D108BD9-81ED-4DB2-BD59-A6C34878D82A}">
                    <a16:rowId xmlns:a16="http://schemas.microsoft.com/office/drawing/2014/main" val="1050821988"/>
                  </a:ext>
                </a:extLst>
              </a:tr>
              <a:tr h="953174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1. Tư duy lấy con người làm trung tâm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Cơ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quan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con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người</a:t>
                      </a:r>
                      <a:endParaRPr lang="en-US" sz="1600" kern="100" dirty="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Trách nhiệm của con người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Trách nhiệm xã hội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extLst>
                  <a:ext uri="{0D108BD9-81ED-4DB2-BD59-A6C34878D82A}">
                    <a16:rowId xmlns:a16="http://schemas.microsoft.com/office/drawing/2014/main" val="2402976896"/>
                  </a:ext>
                </a:extLst>
              </a:tr>
              <a:tr h="549323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2. Đạo đức của AI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Nguyên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tắc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đạo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đức</a:t>
                      </a:r>
                      <a:endParaRPr lang="en-US" sz="1600" kern="100" dirty="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Sử dụng an toàn và có trách nhiệm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Cùng xây dựng các quy tắc đạo đức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extLst>
                  <a:ext uri="{0D108BD9-81ED-4DB2-BD59-A6C34878D82A}">
                    <a16:rowId xmlns:a16="http://schemas.microsoft.com/office/drawing/2014/main" val="2774562472"/>
                  </a:ext>
                </a:extLst>
              </a:tr>
              <a:tr h="92060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3. Nền tảng và ứng dụng của AI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Kỹ thuật và ứng dụng AI cơ bản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Kỹ năng ứng dụng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Tạo bằng AI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extLst>
                  <a:ext uri="{0D108BD9-81ED-4DB2-BD59-A6C34878D82A}">
                    <a16:rowId xmlns:a16="http://schemas.microsoft.com/office/drawing/2014/main" val="2595677427"/>
                  </a:ext>
                </a:extLst>
              </a:tr>
              <a:tr h="89455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4. Sư phạm AI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AI hỗ trợ giảng dạy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Tích hợp sư phạm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Chuyển đổi sư phạm tăng cường AI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extLst>
                  <a:ext uri="{0D108BD9-81ED-4DB2-BD59-A6C34878D82A}">
                    <a16:rowId xmlns:a16="http://schemas.microsoft.com/office/drawing/2014/main" val="3198827731"/>
                  </a:ext>
                </a:extLst>
              </a:tr>
              <a:tr h="1265831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5. AI cho sự phát triển chuyên nghiệp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AI cho phép học tập chuyên nghiệp suốt đời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AI để nâng cao việc học tập của tổ chức</a:t>
                      </a:r>
                      <a:endParaRPr lang="en-US" sz="1600" kern="10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AI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để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hỗ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trợ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chuyển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đổi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chuyên</a:t>
                      </a:r>
                      <a:r>
                        <a:rPr lang="en-US" sz="1600" kern="100" dirty="0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 </a:t>
                      </a:r>
                      <a:r>
                        <a:rPr lang="en-US" sz="1600" kern="100" dirty="0" err="1">
                          <a:effectLst/>
                          <a:latin typeface="Readex Pro" panose="020B0604020202020204" charset="-78"/>
                          <a:cs typeface="Readex Pro" panose="020B0604020202020204" charset="-78"/>
                        </a:rPr>
                        <a:t>nghiệp</a:t>
                      </a:r>
                      <a:endParaRPr lang="en-US" sz="1600" kern="100" dirty="0">
                        <a:effectLst/>
                        <a:latin typeface="Readex Pro" panose="020B0604020202020204" charset="-78"/>
                        <a:ea typeface="Aptos" panose="020B0004020202020204" pitchFamily="34" charset="0"/>
                        <a:cs typeface="Readex Pro" panose="020B0604020202020204" charset="-78"/>
                      </a:endParaRPr>
                    </a:p>
                  </a:txBody>
                  <a:tcPr marL="67087" marR="67087" marT="0" marB="0" anchor="ctr"/>
                </a:tc>
                <a:extLst>
                  <a:ext uri="{0D108BD9-81ED-4DB2-BD59-A6C34878D82A}">
                    <a16:rowId xmlns:a16="http://schemas.microsoft.com/office/drawing/2014/main" val="374043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7675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74F08-CD4F-C9B6-7806-A7F74AD2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TÀI LIỆU THAM KHẢO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FEF15-9844-D192-5CAA-BAA26BA4CC60}"/>
              </a:ext>
            </a:extLst>
          </p:cNvPr>
          <p:cNvSpPr txBox="1"/>
          <p:nvPr/>
        </p:nvSpPr>
        <p:spPr>
          <a:xfrm>
            <a:off x="508000" y="1464161"/>
            <a:ext cx="11338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1. Harvard Graduate School of Education. (2022). VR and AR in STEM learning.</a:t>
            </a:r>
            <a:endParaRPr lang="en-US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400" b="1" u="sng" kern="100" dirty="0">
                <a:solidFill>
                  <a:srgbClr val="467886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2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. International Journal for Educational Integrity. (2023). Academic integrity in the age of generative AI.</a:t>
            </a:r>
            <a:endParaRPr lang="en-US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3. OECD. (2021). Artificial intelligence in education: Challenges and opportunities.</a:t>
            </a:r>
            <a:endParaRPr lang="en-US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4. Báo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Chính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Phủ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. (2025). AI –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cơ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hội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của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giáo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dục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 Việt Nam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trong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kỷ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nguyên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vươn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mình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.</a:t>
            </a:r>
            <a:endParaRPr lang="en-US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5.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Giáo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dục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 Việt Nam. (2024).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Đưa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 AI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vào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giảng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dạy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 ở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bậc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phổ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thông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là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cần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thiết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.</a:t>
            </a:r>
            <a:endParaRPr lang="en-US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6. Thanh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Niên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. (2025).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Giáo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viên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chủ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động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học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cách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dùng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 AI.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buNone/>
            </a:pPr>
            <a:r>
              <a:rPr lang="en-US" sz="2400" b="1" u="sng" kern="100" dirty="0">
                <a:solidFill>
                  <a:srgbClr val="467886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7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. Quân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đội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Nhân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dân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. (2024). Trí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tuệ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nhân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tạo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góp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phần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thay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đổi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căn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bản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cách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thức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dạy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và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2400" b="1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học</a:t>
            </a:r>
            <a:r>
              <a:rPr lang="en-US" sz="2400" b="1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.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075146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CF71B6-65D6-5139-C57C-65B41A473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" y="1035295"/>
            <a:ext cx="11205713" cy="2200204"/>
          </a:xfrm>
        </p:spPr>
        <p:txBody>
          <a:bodyPr>
            <a:normAutofit/>
          </a:bodyPr>
          <a:lstStyle/>
          <a:p>
            <a:r>
              <a:rPr lang="en-US" sz="6000" dirty="0"/>
              <a:t>KẾT THÚC BÀI THUYẾT TRÌNH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A3EC4E-1597-C6F9-CEF1-3C109F460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144" y="3235500"/>
            <a:ext cx="11205713" cy="1036706"/>
          </a:xfrm>
        </p:spPr>
        <p:txBody>
          <a:bodyPr>
            <a:normAutofit/>
          </a:bodyPr>
          <a:lstStyle/>
          <a:p>
            <a:r>
              <a:rPr lang="en-US" sz="4400" b="1" dirty="0"/>
              <a:t>Thanks for listening</a:t>
            </a:r>
            <a:endParaRPr lang="en-US" sz="4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B53873-8C74-2914-613E-38FA7179DA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144" y="4909388"/>
            <a:ext cx="11205713" cy="4921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Nguyễn Minh Trang B2508380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Lê Ngọc Bảo Trân B2508381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Huỳnh Minh Trí B2508382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Lê Ngọc Thảo Vy B2508384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Bùi Kim Yến B2508385</a:t>
            </a:r>
          </a:p>
        </p:txBody>
      </p:sp>
    </p:spTree>
    <p:extLst>
      <p:ext uri="{BB962C8B-B14F-4D97-AF65-F5344CB8AC3E}">
        <p14:creationId xmlns:p14="http://schemas.microsoft.com/office/powerpoint/2010/main" val="162747147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45EA0-E413-2BCA-B0D5-409B76264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75A9FDB-B223-8CE6-E5B6-E7C2F440B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720" y="1361758"/>
            <a:ext cx="10284410" cy="796491"/>
          </a:xfrm>
        </p:spPr>
        <p:txBody>
          <a:bodyPr>
            <a:noAutofit/>
          </a:bodyPr>
          <a:lstStyle/>
          <a:p>
            <a:r>
              <a:rPr lang="vi-VN" sz="2400" b="1" dirty="0"/>
              <a:t>•</a:t>
            </a:r>
            <a:r>
              <a:rPr lang="en-US" sz="2400" b="1" dirty="0"/>
              <a:t> </a:t>
            </a:r>
            <a:r>
              <a:rPr lang="vi-VN" sz="2400" b="1" dirty="0"/>
              <a:t>1.</a:t>
            </a:r>
            <a:r>
              <a:rPr lang="en-US" sz="2400" b="1" dirty="0"/>
              <a:t>3</a:t>
            </a:r>
            <a:r>
              <a:rPr lang="vi-VN" sz="2400" b="1" dirty="0"/>
              <a:t> </a:t>
            </a:r>
            <a:r>
              <a:rPr lang="en-US" sz="2400" b="1" dirty="0" err="1"/>
              <a:t>Mục</a:t>
            </a:r>
            <a:r>
              <a:rPr lang="en-US" sz="2400" b="1" dirty="0"/>
              <a:t> </a:t>
            </a:r>
            <a:r>
              <a:rPr lang="en-US" sz="2400" b="1" dirty="0" err="1"/>
              <a:t>tiêu</a:t>
            </a:r>
            <a:r>
              <a:rPr lang="en-US" sz="2400" b="1" dirty="0"/>
              <a:t> </a:t>
            </a:r>
            <a:r>
              <a:rPr lang="en-US" sz="2400" b="1" dirty="0" err="1"/>
              <a:t>nghiên</a:t>
            </a:r>
            <a:r>
              <a:rPr lang="en-US" sz="2400" b="1" dirty="0"/>
              <a:t> </a:t>
            </a:r>
            <a:r>
              <a:rPr lang="en-US" sz="2400" b="1" dirty="0" err="1"/>
              <a:t>cứu</a:t>
            </a:r>
            <a:r>
              <a:rPr lang="en-US" sz="2400" b="1" dirty="0"/>
              <a:t>:</a:t>
            </a:r>
          </a:p>
          <a:p>
            <a:r>
              <a:rPr lang="en-US" sz="2400" dirty="0"/>
              <a:t>	</a:t>
            </a:r>
            <a:r>
              <a:rPr lang="vi-VN" sz="2400" dirty="0"/>
              <a:t>o</a:t>
            </a:r>
            <a:r>
              <a:rPr lang="en-US" sz="2400" dirty="0"/>
              <a:t> </a:t>
            </a:r>
            <a:r>
              <a:rPr lang="vi-VN" sz="2400" dirty="0"/>
              <a:t>Khám phá công cụ AI &amp; Phân tích tác động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vi-VN" sz="2400" dirty="0"/>
              <a:t>o</a:t>
            </a:r>
            <a:r>
              <a:rPr lang="en-US" sz="2400" dirty="0"/>
              <a:t> </a:t>
            </a:r>
            <a:r>
              <a:rPr lang="vi-VN" sz="2400" dirty="0"/>
              <a:t>Đánh giá Lợi ích, Thách thức và Đề xuất giải pháp cân bằng.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511AB9-DE22-274C-2A10-71DD31BA1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2862580"/>
            <a:ext cx="5384800" cy="35001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E7DF62-F863-3C7E-B7DB-82FA4E410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5" y="0"/>
            <a:ext cx="10029565" cy="1655762"/>
          </a:xfrm>
        </p:spPr>
        <p:txBody>
          <a:bodyPr/>
          <a:lstStyle/>
          <a:p>
            <a:r>
              <a:rPr lang="vi-VN" dirty="0"/>
              <a:t>CHƯƠNG 1: GIỚI THIỆU &amp; ĐẶT VẤN ĐỀ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5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CHƯƠNG 2: KHÁI NIỆM CƠ BẢN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0" y="1711248"/>
            <a:ext cx="6578600" cy="4351338"/>
          </a:xfrm>
        </p:spPr>
        <p:txBody>
          <a:bodyPr>
            <a:normAutofit/>
          </a:bodyPr>
          <a:lstStyle/>
          <a:p>
            <a:pPr lvl="0"/>
            <a:r>
              <a:rPr lang="vi-VN" dirty="0"/>
              <a:t>• </a:t>
            </a:r>
            <a:r>
              <a:rPr lang="en-US" b="1" dirty="0"/>
              <a:t>2.1 </a:t>
            </a:r>
            <a:r>
              <a:rPr lang="en-US" b="1" dirty="0" err="1"/>
              <a:t>Khái</a:t>
            </a:r>
            <a:r>
              <a:rPr lang="en-US" b="1" dirty="0"/>
              <a:t> </a:t>
            </a:r>
            <a:r>
              <a:rPr lang="en-US" b="1" dirty="0" err="1"/>
              <a:t>niệm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Trí </a:t>
            </a:r>
            <a:r>
              <a:rPr lang="en-US" b="1" dirty="0" err="1"/>
              <a:t>tuệ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tạo</a:t>
            </a:r>
            <a:r>
              <a:rPr lang="en-US" b="1" dirty="0"/>
              <a:t> (AI)</a:t>
            </a:r>
            <a:endParaRPr lang="en-US" dirty="0"/>
          </a:p>
          <a:p>
            <a:pPr lvl="0"/>
            <a:r>
              <a:rPr lang="en-US" b="1" dirty="0"/>
              <a:t>	</a:t>
            </a:r>
            <a:r>
              <a:rPr lang="vi-VN" dirty="0"/>
              <a:t> o </a:t>
            </a:r>
            <a:r>
              <a:rPr lang="en-US" b="1" dirty="0"/>
              <a:t>Định </a:t>
            </a:r>
            <a:r>
              <a:rPr lang="en-US" b="1" dirty="0" err="1"/>
              <a:t>nghĩa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 (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,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).</a:t>
            </a:r>
          </a:p>
          <a:p>
            <a:pPr lvl="0"/>
            <a:r>
              <a:rPr lang="en-US" b="1" dirty="0"/>
              <a:t>	</a:t>
            </a:r>
            <a:r>
              <a:rPr lang="vi-VN" dirty="0"/>
              <a:t>o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b="1" dirty="0"/>
              <a:t>:</a:t>
            </a:r>
            <a:endParaRPr lang="en-US" dirty="0"/>
          </a:p>
          <a:p>
            <a:pPr lvl="2"/>
            <a:r>
              <a:rPr lang="en-US" dirty="0"/>
              <a:t>+ AI </a:t>
            </a:r>
            <a:r>
              <a:rPr lang="en-US" dirty="0" err="1"/>
              <a:t>yếu</a:t>
            </a:r>
            <a:r>
              <a:rPr lang="en-US" dirty="0"/>
              <a:t> (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+ AI </a:t>
            </a:r>
            <a:r>
              <a:rPr lang="en-US" dirty="0" err="1"/>
              <a:t>mạnh</a:t>
            </a:r>
            <a:r>
              <a:rPr lang="en-US" dirty="0"/>
              <a:t> (Trí </a:t>
            </a:r>
            <a:r>
              <a:rPr lang="en-US" dirty="0" err="1"/>
              <a:t>tuệ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+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tuệ</a:t>
            </a:r>
            <a:r>
              <a:rPr lang="en-US" dirty="0"/>
              <a:t> (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trội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tuệ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792F1-35D2-DF0E-71C1-21FCAAD01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42" y="1891944"/>
            <a:ext cx="4608918" cy="30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5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5C10C-73E5-7492-3D68-A7C4ADF2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149A-0A95-137B-4CEF-514FE847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CHƯƠNG 2: KHÁI NIỆM CƠ BẢN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88E73-61A7-7B68-1E32-3B16017F3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477568"/>
            <a:ext cx="6578600" cy="4351338"/>
          </a:xfrm>
        </p:spPr>
        <p:txBody>
          <a:bodyPr>
            <a:normAutofit/>
          </a:bodyPr>
          <a:lstStyle/>
          <a:p>
            <a:pPr lvl="0"/>
            <a:r>
              <a:rPr lang="vi-VN" dirty="0"/>
              <a:t>•</a:t>
            </a:r>
            <a:r>
              <a:rPr lang="en-US" dirty="0"/>
              <a:t> </a:t>
            </a:r>
            <a:r>
              <a:rPr lang="en-US" b="1" dirty="0"/>
              <a:t>2.2 Công </a:t>
            </a:r>
            <a:r>
              <a:rPr lang="en-US" b="1" dirty="0" err="1"/>
              <a:t>cụ</a:t>
            </a:r>
            <a:r>
              <a:rPr lang="en-US" b="1" dirty="0"/>
              <a:t> AI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Giáo</a:t>
            </a:r>
            <a:r>
              <a:rPr lang="en-US" b="1" dirty="0"/>
              <a:t> </a:t>
            </a:r>
            <a:r>
              <a:rPr lang="en-US" b="1" dirty="0" err="1"/>
              <a:t>dục</a:t>
            </a:r>
            <a:endParaRPr lang="en-US" dirty="0"/>
          </a:p>
          <a:p>
            <a:pPr lvl="0"/>
            <a:r>
              <a:rPr lang="en-US" b="1" dirty="0"/>
              <a:t>	</a:t>
            </a:r>
            <a:r>
              <a:rPr lang="vi-VN" dirty="0"/>
              <a:t>o</a:t>
            </a:r>
            <a:r>
              <a:rPr lang="en-US" dirty="0"/>
              <a:t> </a:t>
            </a:r>
            <a:r>
              <a:rPr lang="en-US" b="1" dirty="0" err="1"/>
              <a:t>Khái</a:t>
            </a:r>
            <a:r>
              <a:rPr lang="en-US" b="1" dirty="0"/>
              <a:t> </a:t>
            </a:r>
            <a:r>
              <a:rPr lang="en-US" b="1" dirty="0" err="1"/>
              <a:t>niệm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/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dạy</a:t>
            </a:r>
            <a:r>
              <a:rPr lang="en-US" dirty="0"/>
              <a:t>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</a:t>
            </a:r>
          </a:p>
          <a:p>
            <a:pPr lvl="0"/>
            <a:r>
              <a:rPr lang="en-US" b="1" dirty="0"/>
              <a:t>	</a:t>
            </a:r>
            <a:r>
              <a:rPr lang="vi-VN" dirty="0"/>
              <a:t>o</a:t>
            </a:r>
            <a:r>
              <a:rPr lang="en-US" dirty="0"/>
              <a:t> </a:t>
            </a:r>
            <a:r>
              <a:rPr lang="en-US" b="1" dirty="0"/>
              <a:t>Vai </a:t>
            </a:r>
            <a:r>
              <a:rPr lang="en-US" b="1" dirty="0" err="1"/>
              <a:t>trò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  <a:p>
            <a:pPr lvl="0"/>
            <a:r>
              <a:rPr lang="en-US" b="1" dirty="0"/>
              <a:t>	</a:t>
            </a:r>
            <a:r>
              <a:rPr lang="vi-VN" dirty="0"/>
              <a:t>o</a:t>
            </a:r>
            <a:r>
              <a:rPr lang="en-US" dirty="0"/>
              <a:t> </a:t>
            </a:r>
            <a:r>
              <a:rPr lang="en-US" b="1" dirty="0" err="1"/>
              <a:t>Tiềm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sang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; Thu </a:t>
            </a:r>
            <a:r>
              <a:rPr lang="en-US" dirty="0" err="1"/>
              <a:t>hẹp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dục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C0A9A-26B6-BC8F-FE42-4B58CE4B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0" y="1687830"/>
            <a:ext cx="4643120" cy="348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27A9-2D24-7DD4-711A-8CB14A03C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CHƯƠNG 3: MÔ TẢ CÁC CÔNG NGHỆ AI CHÍNH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92DC9-95C6-3F7E-358C-74EA3AFBD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5300" y="1996440"/>
            <a:ext cx="5959480" cy="3550350"/>
          </a:xfrm>
        </p:spPr>
        <p:txBody>
          <a:bodyPr/>
          <a:lstStyle/>
          <a:p>
            <a:r>
              <a:rPr lang="vi-VN" sz="2400" dirty="0"/>
              <a:t>• </a:t>
            </a:r>
            <a:r>
              <a:rPr lang="en-US" sz="2200" b="1" dirty="0"/>
              <a:t>3.1 TỔNG QUAN CÁC CÔNG NGHỆ AI</a:t>
            </a:r>
            <a:endParaRPr lang="en-US" sz="2200" dirty="0"/>
          </a:p>
          <a:p>
            <a:r>
              <a:rPr lang="en-US" sz="2200" dirty="0"/>
              <a:t>	</a:t>
            </a:r>
            <a:r>
              <a:rPr lang="vi-VN" sz="2200" dirty="0"/>
              <a:t> </a:t>
            </a:r>
            <a:r>
              <a:rPr lang="vi-VN" sz="2400" dirty="0"/>
              <a:t>o</a:t>
            </a:r>
            <a:r>
              <a:rPr lang="vi-VN" sz="2200" dirty="0"/>
              <a:t> 1. AI Tạo Sinh (Generative AI): Khả năng tạo nội dung mới (văn bản, hình ảnh, code,...) và giải quyết vấn đề. </a:t>
            </a:r>
            <a:endParaRPr lang="en-US" sz="2200" dirty="0"/>
          </a:p>
          <a:p>
            <a:r>
              <a:rPr lang="en-US" sz="2200" dirty="0"/>
              <a:t>	</a:t>
            </a:r>
            <a:r>
              <a:rPr lang="vi-VN" sz="2200" dirty="0"/>
              <a:t> </a:t>
            </a:r>
            <a:r>
              <a:rPr lang="vi-VN" sz="2400" dirty="0"/>
              <a:t>o</a:t>
            </a:r>
            <a:r>
              <a:rPr lang="en-US" sz="2200" dirty="0"/>
              <a:t> </a:t>
            </a:r>
            <a:r>
              <a:rPr lang="vi-VN" sz="2200" dirty="0"/>
              <a:t>2. Hệ thống Học tập Thích ứng (Adaptive Learning): Cá nhân hóa lộ trình và phương pháp học tập theo nhu cầu từng người. </a:t>
            </a:r>
            <a:endParaRPr lang="en-US" sz="2200" dirty="0"/>
          </a:p>
          <a:p>
            <a:r>
              <a:rPr lang="en-US" sz="2200" dirty="0"/>
              <a:t>	</a:t>
            </a:r>
            <a:r>
              <a:rPr lang="vi-VN" sz="2200" dirty="0"/>
              <a:t> </a:t>
            </a:r>
            <a:r>
              <a:rPr lang="vi-VN" sz="2400" dirty="0"/>
              <a:t>o</a:t>
            </a:r>
            <a:r>
              <a:rPr lang="vi-VN" sz="2200" dirty="0"/>
              <a:t> </a:t>
            </a:r>
            <a:r>
              <a:rPr lang="en-US" sz="2200" dirty="0"/>
              <a:t>3</a:t>
            </a:r>
            <a:r>
              <a:rPr lang="vi-VN" sz="2200" dirty="0"/>
              <a:t>. Gia sư AI và Trợ lý ảo (AI Tutor &amp; VA): Hỗ trợ học tập, trả lời câu hỏi và hướng dẫn giải bài tập mọi lúc.</a:t>
            </a:r>
            <a:endParaRPr lang="en-US" sz="22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DC0AB5-7E23-D757-F9C2-5306F9D6A2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5B1EB76-52E7-1C98-4E5E-09AC2527AE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1386678-3147-7C85-A4DF-54D7322E0CF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25493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" y="274320"/>
            <a:ext cx="4467226" cy="2333836"/>
          </a:xfrm>
        </p:spPr>
        <p:txBody>
          <a:bodyPr/>
          <a:lstStyle/>
          <a:p>
            <a:r>
              <a:rPr lang="vi-VN" dirty="0"/>
              <a:t>• </a:t>
            </a:r>
            <a:r>
              <a:rPr lang="en-US" dirty="0"/>
              <a:t>3.2 AI TẠO SINH &amp; CÁC ĐẠI DIỆN</a:t>
            </a:r>
            <a:br>
              <a:rPr lang="en-US" dirty="0"/>
            </a:br>
            <a:r>
              <a:rPr lang="en-US" sz="1800" dirty="0" err="1"/>
              <a:t>Khái</a:t>
            </a:r>
            <a:r>
              <a:rPr lang="en-US" sz="1800" dirty="0"/>
              <a:t> </a:t>
            </a:r>
            <a:r>
              <a:rPr lang="en-US" sz="1800" dirty="0" err="1"/>
              <a:t>niệm</a:t>
            </a:r>
            <a:r>
              <a:rPr lang="en-US" sz="1800" dirty="0"/>
              <a:t>: </a:t>
            </a:r>
            <a:r>
              <a:rPr lang="en-US" sz="1800" dirty="0" err="1"/>
              <a:t>Dạng</a:t>
            </a:r>
            <a:r>
              <a:rPr lang="en-US" sz="1800" dirty="0"/>
              <a:t> con </a:t>
            </a:r>
            <a:r>
              <a:rPr lang="en-US" sz="1800" dirty="0" err="1"/>
              <a:t>của</a:t>
            </a:r>
            <a:r>
              <a:rPr lang="en-US" sz="1800" dirty="0"/>
              <a:t> AI,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</a:t>
            </a:r>
            <a:r>
              <a:rPr lang="en-US" sz="1800" dirty="0" err="1"/>
              <a:t>mới</a:t>
            </a: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kiến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D183A-9405-1B18-BAE7-D23D6EF8688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81029" y="1452562"/>
            <a:ext cx="5381626" cy="3952875"/>
          </a:xfrm>
        </p:spPr>
        <p:txBody>
          <a:bodyPr>
            <a:normAutofit/>
          </a:bodyPr>
          <a:lstStyle/>
          <a:p>
            <a:pPr lvl="0"/>
            <a:r>
              <a:rPr lang="vi-VN" sz="2800" dirty="0"/>
              <a:t>o </a:t>
            </a:r>
            <a:r>
              <a:rPr lang="en-US" sz="2800" b="1" dirty="0"/>
              <a:t>ChatGPT (OpenAI):</a:t>
            </a:r>
          </a:p>
          <a:p>
            <a:pPr lvl="0"/>
            <a:r>
              <a:rPr lang="en-US" sz="2800" b="1" dirty="0"/>
              <a:t>	</a:t>
            </a:r>
            <a:r>
              <a:rPr lang="en-US" dirty="0"/>
              <a:t>+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,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LLM (GPT).</a:t>
            </a:r>
          </a:p>
          <a:p>
            <a:pPr lvl="0"/>
            <a:r>
              <a:rPr lang="en-US" dirty="0"/>
              <a:t>	+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 GPT-3.5 (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), GPT-4o (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).</a:t>
            </a:r>
          </a:p>
          <a:p>
            <a:pPr lvl="0"/>
            <a:r>
              <a:rPr lang="en-US" dirty="0"/>
              <a:t>	+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 Sáng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(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code,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),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,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.</a:t>
            </a:r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95CCB-582A-FEDD-91F9-C17C2E1A8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3144838"/>
            <a:ext cx="2543810" cy="25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86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4654</TotalTime>
  <Words>3781</Words>
  <Application>Microsoft Office PowerPoint</Application>
  <PresentationFormat>Widescreen</PresentationFormat>
  <Paragraphs>236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Readex Pro</vt:lpstr>
      <vt:lpstr>Arial</vt:lpstr>
      <vt:lpstr>K2D</vt:lpstr>
      <vt:lpstr>Times New Roman</vt:lpstr>
      <vt:lpstr>Barlow</vt:lpstr>
      <vt:lpstr>Office Theme</vt:lpstr>
      <vt:lpstr>PowerPoint Presentation</vt:lpstr>
      <vt:lpstr>ỨNG DỤNG VÀ TÁC ĐỘNG CỦA TRÍ TUỆ NHÂN TẠO (AI) TRONG LĨNH VỰC GIÁO DỤC</vt:lpstr>
      <vt:lpstr>CHƯƠNG 1: GIỚI THIỆU &amp; ĐẶT VẤN ĐỀ</vt:lpstr>
      <vt:lpstr>CHƯƠNG 1: GIỚI THIỆU &amp; ĐẶT VẤN ĐỀ</vt:lpstr>
      <vt:lpstr>CHƯƠNG 1: GIỚI THIỆU &amp; ĐẶT VẤN ĐỀ</vt:lpstr>
      <vt:lpstr>CHƯƠNG 2: KHÁI NIỆM CƠ BẢN</vt:lpstr>
      <vt:lpstr>CHƯƠNG 2: KHÁI NIỆM CƠ BẢN</vt:lpstr>
      <vt:lpstr>CHƯƠNG 3: MÔ TẢ CÁC CÔNG NGHỆ AI CHÍNH </vt:lpstr>
      <vt:lpstr>• 3.2 AI TẠO SINH &amp; CÁC ĐẠI DIỆN Khái niệm: Dạng con của AI, tạo ra nội dung mới dựa trên kiến thức học được.</vt:lpstr>
      <vt:lpstr>• 3.2 AI TẠO SINH &amp; CÁC ĐẠI DIỆN </vt:lpstr>
      <vt:lpstr>• 3.2 AI TẠO SINH &amp; CÁC ĐẠI DIỆN </vt:lpstr>
      <vt:lpstr>• 3.3 HỆ THỐNG HỌC TẬP THÍCH ỨNG Khái niệm: Ứng dụng AI để cá nhân hóa trải nghiệm học, liên tục điều chỉnh theo tiến trình của học viên.</vt:lpstr>
      <vt:lpstr>• 3.3 HỆ THỐNG HỌC TẬP THÍCH ỨNG </vt:lpstr>
      <vt:lpstr>3.4 GIA SƯ AI VÀ TRỢ LÝ ẢO Khái niệm: Hệ thống giao tiếp bằng ngôn ngữ tự nhiên, phân tích nhu cầu và định hướng học tập.</vt:lpstr>
      <vt:lpstr>3.4 GIA SƯ AI VÀ TRỢ LÝ ẢO </vt:lpstr>
      <vt:lpstr>CHƯƠNG 4: ỨNG DỤNG TRÍ TUỆ NHÂN TẠO (AI) TRONG GIÁO DỤC</vt:lpstr>
      <vt:lpstr>CHƯƠNG 4: ỨNG DỤNG TRÍ TUỆ NHÂN TẠO (AI) TRONG GIÁO DỤC</vt:lpstr>
      <vt:lpstr>CHƯƠNG 4: ỨNG DỤNG TRÍ TUỆ NHÂN TẠO (AI) TRONG GIÁO DỤC</vt:lpstr>
      <vt:lpstr>CHƯƠNG 4: ỨNG DỤNG TRÍ TUỆ NHÂN TẠO (AI) TRONG GIÁO DỤC</vt:lpstr>
      <vt:lpstr>CHƯƠNG 4: ỨNG DỤNG TRÍ TUỆ NHÂN TẠO (AI) TRONG GIÁO DỤC</vt:lpstr>
      <vt:lpstr>CHƯƠNG 4: ỨNG DỤNG TRÍ TUỆ NHÂN TẠO (AI) TRONG GIÁO DỤC</vt:lpstr>
      <vt:lpstr>CHƯƠNG 4: ỨNG DỤNG TRÍ TUỆ NHÂN TẠO (AI) TRONG GIÁO DỤC</vt:lpstr>
      <vt:lpstr>CHƯƠNG 4: ỨNG DỤNG TRÍ TUỆ NHÂN TẠO (AI) TRONG GIÁO DỤC</vt:lpstr>
      <vt:lpstr>CHƯƠNG 4: ỨNG DỤNG TRÍ TUỆ NHÂN TẠO (AI) TRONG GIÁO DỤC</vt:lpstr>
      <vt:lpstr>CHƯƠNG 4: ỨNG DỤNG TRÍ TUỆ NHÂN TẠO (AI) TRONG GIÁO DỤC</vt:lpstr>
      <vt:lpstr>CHƯƠNG 4: ỨNG DỤNG TRÍ TUỆ NHÂN TẠO (AI) TRONG GIÁO DỤC</vt:lpstr>
      <vt:lpstr>CHƯƠNG 5: LỢI ÍCH VÀ THÁCH THỨC CỦA AI TRONG GIÁO DỤC</vt:lpstr>
      <vt:lpstr>• 5.1 NHỮNG LỢI ÍCH THỰC TẾ CỦA AI </vt:lpstr>
      <vt:lpstr>• 5.1 NHỮNG LỢI ÍCH THỰC TẾ CỦA AI </vt:lpstr>
      <vt:lpstr>• 5.1 NHỮNG LỢI ÍCH THỰC TẾ CỦA AI </vt:lpstr>
      <vt:lpstr>• 5.1 NHỮNG LỢI ÍCH THỰC TẾ CỦA AI </vt:lpstr>
      <vt:lpstr>• 5.2 NHỮNG MẶT TRÁI VÀ RỦI RO </vt:lpstr>
      <vt:lpstr>• 5.2 NHỮNG MẶT TRÁI VÀ RỦI RO </vt:lpstr>
      <vt:lpstr>• 5.2 NHỮNG MẶT TRÁI VÀ RỦI RO </vt:lpstr>
      <vt:lpstr>• 5.2 NHỮNG MẶT TRÁI VÀ RỦI RO </vt:lpstr>
      <vt:lpstr>• 5.2 NHỮNG MẶT TRÁI VÀ RỦI RO </vt:lpstr>
      <vt:lpstr>CHƯƠNG 6: KẾT LUẬN VÀ HƯỚNG PHÁT TRIỂN</vt:lpstr>
      <vt:lpstr>CHƯƠNG 6: KẾT LUẬN VÀ HƯỚNG PHÁT TRIỂN</vt:lpstr>
      <vt:lpstr>CHƯƠNG 6: KẾT LUẬN VÀ HƯỚNG PHÁT TRIỂN</vt:lpstr>
      <vt:lpstr>• 6.3 Hướng Phát Triển (Tương Lai) </vt:lpstr>
      <vt:lpstr>TÀI LIỆU THAM KHẢO</vt:lpstr>
      <vt:lpstr>KẾT THÚC BÀI THUYẾT TRÌNH</vt:lpstr>
    </vt:vector>
  </TitlesOfParts>
  <Company>Can 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Trí Huỳnh</cp:lastModifiedBy>
  <cp:revision>236</cp:revision>
  <dcterms:created xsi:type="dcterms:W3CDTF">2022-07-01T08:15:51Z</dcterms:created>
  <dcterms:modified xsi:type="dcterms:W3CDTF">2025-12-01T06:58:48Z</dcterms:modified>
</cp:coreProperties>
</file>